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7" r:id="rId2"/>
    <p:sldId id="919" r:id="rId3"/>
    <p:sldId id="920" r:id="rId4"/>
    <p:sldId id="921" r:id="rId5"/>
    <p:sldId id="922" r:id="rId6"/>
    <p:sldId id="923" r:id="rId7"/>
    <p:sldId id="924" r:id="rId8"/>
    <p:sldId id="925" r:id="rId9"/>
    <p:sldId id="926" r:id="rId10"/>
    <p:sldId id="927" r:id="rId11"/>
    <p:sldId id="929" r:id="rId12"/>
    <p:sldId id="930" r:id="rId13"/>
    <p:sldId id="931" r:id="rId14"/>
    <p:sldId id="932" r:id="rId15"/>
    <p:sldId id="933" r:id="rId16"/>
    <p:sldId id="934" r:id="rId17"/>
    <p:sldId id="935" r:id="rId18"/>
    <p:sldId id="918" r:id="rId1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Estilo Claro 1 - Ênfas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26" autoAdjust="0"/>
    <p:restoredTop sz="94660"/>
  </p:normalViewPr>
  <p:slideViewPr>
    <p:cSldViewPr snapToGrid="0">
      <p:cViewPr varScale="1">
        <p:scale>
          <a:sx n="96" d="100"/>
          <a:sy n="96" d="100"/>
        </p:scale>
        <p:origin x="108" y="96"/>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297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CF8EAE29-9D57-444A-B6E2-D86EA92E26B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a:extLst>
              <a:ext uri="{FF2B5EF4-FFF2-40B4-BE49-F238E27FC236}">
                <a16:creationId xmlns:a16="http://schemas.microsoft.com/office/drawing/2014/main" id="{3D26A805-B0B4-4371-A3F1-AAE9C5D8BD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FD79AA3-3764-437B-9E9B-96F2BD7CDE46}" type="datetimeFigureOut">
              <a:rPr lang="pt-BR" smtClean="0"/>
              <a:t>27/03/2021</a:t>
            </a:fld>
            <a:endParaRPr lang="pt-BR"/>
          </a:p>
        </p:txBody>
      </p:sp>
      <p:sp>
        <p:nvSpPr>
          <p:cNvPr id="4" name="Espaço Reservado para Rodapé 3">
            <a:extLst>
              <a:ext uri="{FF2B5EF4-FFF2-40B4-BE49-F238E27FC236}">
                <a16:creationId xmlns:a16="http://schemas.microsoft.com/office/drawing/2014/main" id="{109989D0-C233-4EB9-B8BF-3A983FECAD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a:extLst>
              <a:ext uri="{FF2B5EF4-FFF2-40B4-BE49-F238E27FC236}">
                <a16:creationId xmlns:a16="http://schemas.microsoft.com/office/drawing/2014/main" id="{2D3CB359-8D17-418B-A7AE-CB0514BC563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584229E-6867-4FEE-8329-7E5E434D1352}" type="slidenum">
              <a:rPr lang="pt-BR" smtClean="0"/>
              <a:t>‹nº›</a:t>
            </a:fld>
            <a:endParaRPr lang="pt-BR"/>
          </a:p>
        </p:txBody>
      </p:sp>
    </p:spTree>
    <p:extLst>
      <p:ext uri="{BB962C8B-B14F-4D97-AF65-F5344CB8AC3E}">
        <p14:creationId xmlns:p14="http://schemas.microsoft.com/office/powerpoint/2010/main" val="3296760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43BFF6-1AC3-4046-B320-B0F4C00A019A}" type="datetimeFigureOut">
              <a:rPr lang="pt-BR" smtClean="0"/>
              <a:t>27/03/2021</a:t>
            </a:fld>
            <a:endParaRPr lang="pt-BR"/>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B5A02F-C7E1-4576-85AB-75A81AE530D7}" type="slidenum">
              <a:rPr lang="pt-BR" smtClean="0"/>
              <a:t>‹nº›</a:t>
            </a:fld>
            <a:endParaRPr lang="pt-BR"/>
          </a:p>
        </p:txBody>
      </p:sp>
    </p:spTree>
    <p:extLst>
      <p:ext uri="{BB962C8B-B14F-4D97-AF65-F5344CB8AC3E}">
        <p14:creationId xmlns:p14="http://schemas.microsoft.com/office/powerpoint/2010/main" val="4152578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997DA84D-5F49-4259-8031-EE001CC3C6DD}" type="datetimeFigureOut">
              <a:rPr lang="pt-BR" smtClean="0"/>
              <a:t>27/03/2021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E0F06B1-E88F-4C9D-B707-3879E1457109}" type="slidenum">
              <a:rPr lang="pt-BR" smtClean="0"/>
              <a:t>‹nº›</a:t>
            </a:fld>
            <a:endParaRPr lang="pt-BR"/>
          </a:p>
        </p:txBody>
      </p:sp>
    </p:spTree>
    <p:extLst>
      <p:ext uri="{BB962C8B-B14F-4D97-AF65-F5344CB8AC3E}">
        <p14:creationId xmlns:p14="http://schemas.microsoft.com/office/powerpoint/2010/main" val="2581950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97DA84D-5F49-4259-8031-EE001CC3C6DD}" type="datetimeFigureOut">
              <a:rPr lang="pt-BR" smtClean="0"/>
              <a:t>27/03/2021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E0F06B1-E88F-4C9D-B707-3879E1457109}" type="slidenum">
              <a:rPr lang="pt-BR" smtClean="0"/>
              <a:t>‹nº›</a:t>
            </a:fld>
            <a:endParaRPr lang="pt-BR"/>
          </a:p>
        </p:txBody>
      </p:sp>
    </p:spTree>
    <p:extLst>
      <p:ext uri="{BB962C8B-B14F-4D97-AF65-F5344CB8AC3E}">
        <p14:creationId xmlns:p14="http://schemas.microsoft.com/office/powerpoint/2010/main" val="3106395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97DA84D-5F49-4259-8031-EE001CC3C6DD}" type="datetimeFigureOut">
              <a:rPr lang="pt-BR" smtClean="0"/>
              <a:t>27/03/2021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E0F06B1-E88F-4C9D-B707-3879E1457109}" type="slidenum">
              <a:rPr lang="pt-BR" smtClean="0"/>
              <a:t>‹nº›</a:t>
            </a:fld>
            <a:endParaRPr lang="pt-BR"/>
          </a:p>
        </p:txBody>
      </p:sp>
    </p:spTree>
    <p:extLst>
      <p:ext uri="{BB962C8B-B14F-4D97-AF65-F5344CB8AC3E}">
        <p14:creationId xmlns:p14="http://schemas.microsoft.com/office/powerpoint/2010/main" val="192376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97DA84D-5F49-4259-8031-EE001CC3C6DD}" type="datetimeFigureOut">
              <a:rPr lang="pt-BR" smtClean="0"/>
              <a:pPr/>
              <a:t>27/03/2021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E0F06B1-E88F-4C9D-B707-3879E1457109}" type="slidenum">
              <a:rPr lang="pt-BR" smtClean="0"/>
              <a:pPr/>
              <a:t>‹nº›</a:t>
            </a:fld>
            <a:endParaRPr lang="pt-BR"/>
          </a:p>
        </p:txBody>
      </p:sp>
    </p:spTree>
    <p:extLst>
      <p:ext uri="{BB962C8B-B14F-4D97-AF65-F5344CB8AC3E}">
        <p14:creationId xmlns:p14="http://schemas.microsoft.com/office/powerpoint/2010/main" val="297187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997DA84D-5F49-4259-8031-EE001CC3C6DD}" type="datetimeFigureOut">
              <a:rPr lang="pt-BR" smtClean="0"/>
              <a:t>27/03/2021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E0F06B1-E88F-4C9D-B707-3879E1457109}" type="slidenum">
              <a:rPr lang="pt-BR" smtClean="0"/>
              <a:t>‹nº›</a:t>
            </a:fld>
            <a:endParaRPr lang="pt-BR"/>
          </a:p>
        </p:txBody>
      </p:sp>
    </p:spTree>
    <p:extLst>
      <p:ext uri="{BB962C8B-B14F-4D97-AF65-F5344CB8AC3E}">
        <p14:creationId xmlns:p14="http://schemas.microsoft.com/office/powerpoint/2010/main" val="1412904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997DA84D-5F49-4259-8031-EE001CC3C6DD}" type="datetimeFigureOut">
              <a:rPr lang="pt-BR" smtClean="0"/>
              <a:t>27/03/2021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E0F06B1-E88F-4C9D-B707-3879E1457109}" type="slidenum">
              <a:rPr lang="pt-BR" smtClean="0"/>
              <a:t>‹nº›</a:t>
            </a:fld>
            <a:endParaRPr lang="pt-BR"/>
          </a:p>
        </p:txBody>
      </p:sp>
    </p:spTree>
    <p:extLst>
      <p:ext uri="{BB962C8B-B14F-4D97-AF65-F5344CB8AC3E}">
        <p14:creationId xmlns:p14="http://schemas.microsoft.com/office/powerpoint/2010/main" val="227860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997DA84D-5F49-4259-8031-EE001CC3C6DD}" type="datetimeFigureOut">
              <a:rPr lang="pt-BR" smtClean="0"/>
              <a:t>27/03/2021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E0F06B1-E88F-4C9D-B707-3879E1457109}" type="slidenum">
              <a:rPr lang="pt-BR" smtClean="0"/>
              <a:t>‹nº›</a:t>
            </a:fld>
            <a:endParaRPr lang="pt-BR"/>
          </a:p>
        </p:txBody>
      </p:sp>
    </p:spTree>
    <p:extLst>
      <p:ext uri="{BB962C8B-B14F-4D97-AF65-F5344CB8AC3E}">
        <p14:creationId xmlns:p14="http://schemas.microsoft.com/office/powerpoint/2010/main" val="1495119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997DA84D-5F49-4259-8031-EE001CC3C6DD}" type="datetimeFigureOut">
              <a:rPr lang="pt-BR" smtClean="0"/>
              <a:t>27/03/2021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7E0F06B1-E88F-4C9D-B707-3879E1457109}" type="slidenum">
              <a:rPr lang="pt-BR" smtClean="0"/>
              <a:t>‹nº›</a:t>
            </a:fld>
            <a:endParaRPr lang="pt-BR"/>
          </a:p>
        </p:txBody>
      </p:sp>
    </p:spTree>
    <p:extLst>
      <p:ext uri="{BB962C8B-B14F-4D97-AF65-F5344CB8AC3E}">
        <p14:creationId xmlns:p14="http://schemas.microsoft.com/office/powerpoint/2010/main" val="3476283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97DA84D-5F49-4259-8031-EE001CC3C6DD}" type="datetimeFigureOut">
              <a:rPr lang="pt-BR" smtClean="0"/>
              <a:t>27/03/2021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E0F06B1-E88F-4C9D-B707-3879E1457109}" type="slidenum">
              <a:rPr lang="pt-BR" smtClean="0"/>
              <a:t>‹nº›</a:t>
            </a:fld>
            <a:endParaRPr lang="pt-BR"/>
          </a:p>
        </p:txBody>
      </p:sp>
    </p:spTree>
    <p:extLst>
      <p:ext uri="{BB962C8B-B14F-4D97-AF65-F5344CB8AC3E}">
        <p14:creationId xmlns:p14="http://schemas.microsoft.com/office/powerpoint/2010/main" val="1084012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997DA84D-5F49-4259-8031-EE001CC3C6DD}" type="datetimeFigureOut">
              <a:rPr lang="pt-BR" smtClean="0"/>
              <a:t>27/03/2021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E0F06B1-E88F-4C9D-B707-3879E1457109}" type="slidenum">
              <a:rPr lang="pt-BR" smtClean="0"/>
              <a:t>‹nº›</a:t>
            </a:fld>
            <a:endParaRPr lang="pt-BR"/>
          </a:p>
        </p:txBody>
      </p:sp>
    </p:spTree>
    <p:extLst>
      <p:ext uri="{BB962C8B-B14F-4D97-AF65-F5344CB8AC3E}">
        <p14:creationId xmlns:p14="http://schemas.microsoft.com/office/powerpoint/2010/main" val="2763339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997DA84D-5F49-4259-8031-EE001CC3C6DD}" type="datetimeFigureOut">
              <a:rPr lang="pt-BR" smtClean="0"/>
              <a:t>27/03/2021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E0F06B1-E88F-4C9D-B707-3879E1457109}" type="slidenum">
              <a:rPr lang="pt-BR" smtClean="0"/>
              <a:t>‹nº›</a:t>
            </a:fld>
            <a:endParaRPr lang="pt-BR"/>
          </a:p>
        </p:txBody>
      </p:sp>
    </p:spTree>
    <p:extLst>
      <p:ext uri="{BB962C8B-B14F-4D97-AF65-F5344CB8AC3E}">
        <p14:creationId xmlns:p14="http://schemas.microsoft.com/office/powerpoint/2010/main" val="39887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DA84D-5F49-4259-8031-EE001CC3C6DD}" type="datetimeFigureOut">
              <a:rPr lang="pt-BR" smtClean="0"/>
              <a:t>27/03/2021</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0F06B1-E88F-4C9D-B707-3879E1457109}" type="slidenum">
              <a:rPr lang="pt-BR" smtClean="0"/>
              <a:t>‹nº›</a:t>
            </a:fld>
            <a:endParaRPr lang="pt-BR"/>
          </a:p>
        </p:txBody>
      </p:sp>
      <p:pic>
        <p:nvPicPr>
          <p:cNvPr id="8" name="Imagem 7" descr="Uma imagem contendo captura de tela&#10;&#10;Descrição gerada automaticamente">
            <a:extLst>
              <a:ext uri="{FF2B5EF4-FFF2-40B4-BE49-F238E27FC236}">
                <a16:creationId xmlns:a16="http://schemas.microsoft.com/office/drawing/2014/main" id="{B3776865-6929-4D18-BC8C-FA9FFC4ACA5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 y="318"/>
            <a:ext cx="12191435" cy="6857682"/>
          </a:xfrm>
          <a:prstGeom prst="rect">
            <a:avLst/>
          </a:prstGeom>
        </p:spPr>
      </p:pic>
    </p:spTree>
    <p:extLst>
      <p:ext uri="{BB962C8B-B14F-4D97-AF65-F5344CB8AC3E}">
        <p14:creationId xmlns:p14="http://schemas.microsoft.com/office/powerpoint/2010/main" val="8500837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b="1" dirty="0"/>
              <a:t>Direitos Humanos</a:t>
            </a:r>
          </a:p>
        </p:txBody>
      </p:sp>
      <p:sp>
        <p:nvSpPr>
          <p:cNvPr id="3" name="Subtítulo 2"/>
          <p:cNvSpPr>
            <a:spLocks noGrp="1"/>
          </p:cNvSpPr>
          <p:nvPr>
            <p:ph type="subTitle" idx="1"/>
          </p:nvPr>
        </p:nvSpPr>
        <p:spPr>
          <a:xfrm>
            <a:off x="2540000" y="4708349"/>
            <a:ext cx="9144000" cy="1655762"/>
          </a:xfrm>
        </p:spPr>
        <p:txBody>
          <a:bodyPr>
            <a:normAutofit lnSpcReduction="10000"/>
          </a:bodyPr>
          <a:lstStyle/>
          <a:p>
            <a:endParaRPr lang="pt-BR" dirty="0"/>
          </a:p>
          <a:p>
            <a:endParaRPr lang="pt-BR" dirty="0"/>
          </a:p>
          <a:p>
            <a:endParaRPr lang="pt-BR" dirty="0"/>
          </a:p>
          <a:p>
            <a:pPr algn="r"/>
            <a:r>
              <a:rPr lang="pt-BR" sz="2000" i="1" dirty="0">
                <a:solidFill>
                  <a:schemeClr val="bg1">
                    <a:lumMod val="65000"/>
                  </a:schemeClr>
                </a:solidFill>
              </a:rPr>
              <a:t>Prof. Luciano Favaro</a:t>
            </a:r>
          </a:p>
        </p:txBody>
      </p:sp>
    </p:spTree>
    <p:extLst>
      <p:ext uri="{BB962C8B-B14F-4D97-AF65-F5344CB8AC3E}">
        <p14:creationId xmlns:p14="http://schemas.microsoft.com/office/powerpoint/2010/main" val="1340051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6943D3F-B1E0-4725-B2C6-E50ABD15FC6D}"/>
              </a:ext>
            </a:extLst>
          </p:cNvPr>
          <p:cNvSpPr>
            <a:spLocks noGrp="1"/>
          </p:cNvSpPr>
          <p:nvPr>
            <p:ph idx="1"/>
          </p:nvPr>
        </p:nvSpPr>
        <p:spPr>
          <a:xfrm>
            <a:off x="263352" y="1196753"/>
            <a:ext cx="11665296" cy="5112568"/>
          </a:xfrm>
        </p:spPr>
        <p:txBody>
          <a:bodyPr/>
          <a:lstStyle/>
          <a:p>
            <a:pPr marL="0" indent="0" algn="just">
              <a:buNone/>
            </a:pPr>
            <a:r>
              <a:rPr lang="pt-BR" b="1" dirty="0"/>
              <a:t>9- Declaração Universal dos Direitos Humanos </a:t>
            </a:r>
            <a:r>
              <a:rPr lang="pt-BR" b="1" i="1" dirty="0"/>
              <a:t>versus </a:t>
            </a:r>
            <a:r>
              <a:rPr lang="pt-BR" b="1" dirty="0"/>
              <a:t>Pacto de San José</a:t>
            </a:r>
            <a:endParaRPr lang="pt-BR" dirty="0"/>
          </a:p>
          <a:p>
            <a:pPr marL="0" indent="0" algn="just">
              <a:buNone/>
            </a:pPr>
            <a:endParaRPr lang="pt-BR" dirty="0"/>
          </a:p>
          <a:p>
            <a:pPr lvl="1" algn="just"/>
            <a:endParaRPr lang="pt-BR" dirty="0"/>
          </a:p>
          <a:p>
            <a:pPr marL="0" indent="0" algn="just">
              <a:buNone/>
            </a:pPr>
            <a:endParaRPr lang="pt-BR" dirty="0"/>
          </a:p>
          <a:p>
            <a:pPr algn="just"/>
            <a:endParaRPr lang="pt-BR" sz="2400" dirty="0"/>
          </a:p>
        </p:txBody>
      </p:sp>
      <p:graphicFrame>
        <p:nvGraphicFramePr>
          <p:cNvPr id="2" name="Tabela 3">
            <a:extLst>
              <a:ext uri="{FF2B5EF4-FFF2-40B4-BE49-F238E27FC236}">
                <a16:creationId xmlns:a16="http://schemas.microsoft.com/office/drawing/2014/main" id="{79B016F6-8AC7-4AB3-94C8-055A0D3A7516}"/>
              </a:ext>
            </a:extLst>
          </p:cNvPr>
          <p:cNvGraphicFramePr>
            <a:graphicFrameLocks noGrp="1"/>
          </p:cNvGraphicFramePr>
          <p:nvPr>
            <p:extLst>
              <p:ext uri="{D42A27DB-BD31-4B8C-83A1-F6EECF244321}">
                <p14:modId xmlns:p14="http://schemas.microsoft.com/office/powerpoint/2010/main" val="2100163181"/>
              </p:ext>
            </p:extLst>
          </p:nvPr>
        </p:nvGraphicFramePr>
        <p:xfrm>
          <a:off x="937591" y="1803741"/>
          <a:ext cx="10316818" cy="4726266"/>
        </p:xfrm>
        <a:graphic>
          <a:graphicData uri="http://schemas.openxmlformats.org/drawingml/2006/table">
            <a:tbl>
              <a:tblPr firstRow="1" bandRow="1">
                <a:tableStyleId>{93296810-A885-4BE3-A3E7-6D5BEEA58F35}</a:tableStyleId>
              </a:tblPr>
              <a:tblGrid>
                <a:gridCol w="5158409">
                  <a:extLst>
                    <a:ext uri="{9D8B030D-6E8A-4147-A177-3AD203B41FA5}">
                      <a16:colId xmlns:a16="http://schemas.microsoft.com/office/drawing/2014/main" val="4096202893"/>
                    </a:ext>
                  </a:extLst>
                </a:gridCol>
                <a:gridCol w="5158409">
                  <a:extLst>
                    <a:ext uri="{9D8B030D-6E8A-4147-A177-3AD203B41FA5}">
                      <a16:colId xmlns:a16="http://schemas.microsoft.com/office/drawing/2014/main" val="2861710218"/>
                    </a:ext>
                  </a:extLst>
                </a:gridCol>
              </a:tblGrid>
              <a:tr h="482273">
                <a:tc>
                  <a:txBody>
                    <a:bodyPr/>
                    <a:lstStyle/>
                    <a:p>
                      <a:pPr algn="ctr"/>
                      <a:r>
                        <a:rPr lang="pt-BR" sz="2400" dirty="0"/>
                        <a:t>DUDH</a:t>
                      </a:r>
                    </a:p>
                  </a:txBody>
                  <a:tcPr/>
                </a:tc>
                <a:tc>
                  <a:txBody>
                    <a:bodyPr/>
                    <a:lstStyle/>
                    <a:p>
                      <a:pPr algn="ctr"/>
                      <a:r>
                        <a:rPr lang="pt-BR" sz="2400" dirty="0"/>
                        <a:t>Pacto San José</a:t>
                      </a:r>
                    </a:p>
                  </a:txBody>
                  <a:tcPr/>
                </a:tc>
                <a:extLst>
                  <a:ext uri="{0D108BD9-81ED-4DB2-BD59-A6C34878D82A}">
                    <a16:rowId xmlns:a16="http://schemas.microsoft.com/office/drawing/2014/main" val="532031205"/>
                  </a:ext>
                </a:extLst>
              </a:tr>
              <a:tr h="1382513">
                <a:tc>
                  <a:txBody>
                    <a:bodyPr/>
                    <a:lstStyle/>
                    <a:p>
                      <a:pPr algn="just"/>
                      <a:r>
                        <a:rPr lang="pt-BR" sz="2000" dirty="0"/>
                        <a:t>É uma </a:t>
                      </a:r>
                      <a:r>
                        <a:rPr lang="pt-BR" sz="2000" b="1" dirty="0"/>
                        <a:t>declaração</a:t>
                      </a:r>
                      <a:r>
                        <a:rPr lang="pt-BR" sz="2000" dirty="0"/>
                        <a:t> de Direitos Humanos pertencente ao sistema global de proteção dos direitos humanos</a:t>
                      </a:r>
                    </a:p>
                  </a:txBody>
                  <a:tcPr/>
                </a:tc>
                <a:tc>
                  <a:txBody>
                    <a:bodyPr/>
                    <a:lstStyle/>
                    <a:p>
                      <a:pPr algn="just"/>
                      <a:r>
                        <a:rPr lang="pt-BR" sz="2000" dirty="0"/>
                        <a:t>É um </a:t>
                      </a:r>
                      <a:r>
                        <a:rPr lang="pt-BR" sz="2000" b="1" dirty="0"/>
                        <a:t>tratado</a:t>
                      </a:r>
                      <a:r>
                        <a:rPr lang="pt-BR" sz="2000" dirty="0"/>
                        <a:t> de direitos humanos pertencente ao sistema regional de proteção dos direitos humanos (sistema interamericano)</a:t>
                      </a:r>
                    </a:p>
                  </a:txBody>
                  <a:tcPr/>
                </a:tc>
                <a:extLst>
                  <a:ext uri="{0D108BD9-81ED-4DB2-BD59-A6C34878D82A}">
                    <a16:rowId xmlns:a16="http://schemas.microsoft.com/office/drawing/2014/main" val="3707635238"/>
                  </a:ext>
                </a:extLst>
              </a:tr>
              <a:tr h="739484">
                <a:tc>
                  <a:txBody>
                    <a:bodyPr/>
                    <a:lstStyle/>
                    <a:p>
                      <a:pPr algn="just"/>
                      <a:r>
                        <a:rPr lang="pt-BR" sz="2000" dirty="0"/>
                        <a:t>Foi adotada e proclamada em 1948, no âmbito da ONU</a:t>
                      </a:r>
                    </a:p>
                  </a:txBody>
                  <a:tcPr/>
                </a:tc>
                <a:tc>
                  <a:txBody>
                    <a:bodyPr/>
                    <a:lstStyle/>
                    <a:p>
                      <a:pPr algn="just"/>
                      <a:r>
                        <a:rPr lang="pt-BR" sz="2000" dirty="0"/>
                        <a:t>Foi assinado em 1969, no âmbito da OEA</a:t>
                      </a:r>
                    </a:p>
                  </a:txBody>
                  <a:tcPr/>
                </a:tc>
                <a:extLst>
                  <a:ext uri="{0D108BD9-81ED-4DB2-BD59-A6C34878D82A}">
                    <a16:rowId xmlns:a16="http://schemas.microsoft.com/office/drawing/2014/main" val="3261601161"/>
                  </a:ext>
                </a:extLst>
              </a:tr>
              <a:tr h="106099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t-BR" sz="2000" dirty="0"/>
                        <a:t>Enumera direitos de primeira e segunda gerações de direitos humanos</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t-BR" sz="2000" dirty="0"/>
                        <a:t>Enumera apenas direitos de primeira geração de direitos humanos</a:t>
                      </a:r>
                    </a:p>
                  </a:txBody>
                  <a:tcPr/>
                </a:tc>
                <a:extLst>
                  <a:ext uri="{0D108BD9-81ED-4DB2-BD59-A6C34878D82A}">
                    <a16:rowId xmlns:a16="http://schemas.microsoft.com/office/drawing/2014/main" val="3059651984"/>
                  </a:ext>
                </a:extLst>
              </a:tr>
              <a:tr h="106099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pt-BR" sz="2000"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pt-BR" sz="2000" dirty="0"/>
                        <a:t>Estabelece os órgãos do sistema interamericano de proteção dos direitos humanos: Comissão e Corte</a:t>
                      </a:r>
                    </a:p>
                  </a:txBody>
                  <a:tcPr/>
                </a:tc>
                <a:extLst>
                  <a:ext uri="{0D108BD9-81ED-4DB2-BD59-A6C34878D82A}">
                    <a16:rowId xmlns:a16="http://schemas.microsoft.com/office/drawing/2014/main" val="2574928523"/>
                  </a:ext>
                </a:extLst>
              </a:tr>
            </a:tbl>
          </a:graphicData>
        </a:graphic>
      </p:graphicFrame>
    </p:spTree>
    <p:extLst>
      <p:ext uri="{BB962C8B-B14F-4D97-AF65-F5344CB8AC3E}">
        <p14:creationId xmlns:p14="http://schemas.microsoft.com/office/powerpoint/2010/main" val="3436226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6943D3F-B1E0-4725-B2C6-E50ABD15FC6D}"/>
              </a:ext>
            </a:extLst>
          </p:cNvPr>
          <p:cNvSpPr>
            <a:spLocks noGrp="1"/>
          </p:cNvSpPr>
          <p:nvPr>
            <p:ph idx="1"/>
          </p:nvPr>
        </p:nvSpPr>
        <p:spPr>
          <a:xfrm>
            <a:off x="263352" y="1196753"/>
            <a:ext cx="11665296" cy="5112568"/>
          </a:xfrm>
        </p:spPr>
        <p:txBody>
          <a:bodyPr/>
          <a:lstStyle/>
          <a:p>
            <a:pPr marL="0" indent="0" algn="just">
              <a:buNone/>
            </a:pPr>
            <a:r>
              <a:rPr lang="pt-BR" b="1" dirty="0"/>
              <a:t>10- Comissão </a:t>
            </a:r>
            <a:r>
              <a:rPr lang="pt-BR" b="1" i="1" dirty="0"/>
              <a:t>versus </a:t>
            </a:r>
            <a:r>
              <a:rPr lang="pt-BR" b="1" dirty="0"/>
              <a:t>Corte Interamericana de Direitos Humanos</a:t>
            </a:r>
            <a:endParaRPr lang="pt-BR" dirty="0"/>
          </a:p>
          <a:p>
            <a:pPr marL="0" indent="0" algn="just">
              <a:buNone/>
            </a:pPr>
            <a:endParaRPr lang="pt-BR" dirty="0"/>
          </a:p>
          <a:p>
            <a:pPr lvl="1" algn="just"/>
            <a:endParaRPr lang="pt-BR" dirty="0"/>
          </a:p>
          <a:p>
            <a:pPr marL="0" indent="0" algn="just">
              <a:buNone/>
            </a:pPr>
            <a:endParaRPr lang="pt-BR" dirty="0"/>
          </a:p>
          <a:p>
            <a:pPr algn="just"/>
            <a:endParaRPr lang="pt-BR" sz="2400" dirty="0"/>
          </a:p>
        </p:txBody>
      </p:sp>
      <p:graphicFrame>
        <p:nvGraphicFramePr>
          <p:cNvPr id="2" name="Tabela 3">
            <a:extLst>
              <a:ext uri="{FF2B5EF4-FFF2-40B4-BE49-F238E27FC236}">
                <a16:creationId xmlns:a16="http://schemas.microsoft.com/office/drawing/2014/main" id="{79B016F6-8AC7-4AB3-94C8-055A0D3A7516}"/>
              </a:ext>
            </a:extLst>
          </p:cNvPr>
          <p:cNvGraphicFramePr>
            <a:graphicFrameLocks noGrp="1"/>
          </p:cNvGraphicFramePr>
          <p:nvPr>
            <p:extLst>
              <p:ext uri="{D42A27DB-BD31-4B8C-83A1-F6EECF244321}">
                <p14:modId xmlns:p14="http://schemas.microsoft.com/office/powerpoint/2010/main" val="1350987931"/>
              </p:ext>
            </p:extLst>
          </p:nvPr>
        </p:nvGraphicFramePr>
        <p:xfrm>
          <a:off x="414130" y="1744106"/>
          <a:ext cx="11363740" cy="4322753"/>
        </p:xfrm>
        <a:graphic>
          <a:graphicData uri="http://schemas.openxmlformats.org/drawingml/2006/table">
            <a:tbl>
              <a:tblPr firstRow="1" bandRow="1">
                <a:tableStyleId>{93296810-A885-4BE3-A3E7-6D5BEEA58F35}</a:tableStyleId>
              </a:tblPr>
              <a:tblGrid>
                <a:gridCol w="5681870">
                  <a:extLst>
                    <a:ext uri="{9D8B030D-6E8A-4147-A177-3AD203B41FA5}">
                      <a16:colId xmlns:a16="http://schemas.microsoft.com/office/drawing/2014/main" val="4096202893"/>
                    </a:ext>
                  </a:extLst>
                </a:gridCol>
                <a:gridCol w="5681870">
                  <a:extLst>
                    <a:ext uri="{9D8B030D-6E8A-4147-A177-3AD203B41FA5}">
                      <a16:colId xmlns:a16="http://schemas.microsoft.com/office/drawing/2014/main" val="2861710218"/>
                    </a:ext>
                  </a:extLst>
                </a:gridCol>
              </a:tblGrid>
              <a:tr h="482273">
                <a:tc>
                  <a:txBody>
                    <a:bodyPr/>
                    <a:lstStyle/>
                    <a:p>
                      <a:pPr algn="ctr"/>
                      <a:r>
                        <a:rPr lang="pt-BR" sz="2400" dirty="0"/>
                        <a:t>Comissão</a:t>
                      </a:r>
                    </a:p>
                  </a:txBody>
                  <a:tcPr/>
                </a:tc>
                <a:tc>
                  <a:txBody>
                    <a:bodyPr/>
                    <a:lstStyle/>
                    <a:p>
                      <a:pPr algn="ctr"/>
                      <a:r>
                        <a:rPr lang="pt-BR" sz="2400" dirty="0"/>
                        <a:t>Corte</a:t>
                      </a:r>
                    </a:p>
                  </a:txBody>
                  <a:tcPr/>
                </a:tc>
                <a:extLst>
                  <a:ext uri="{0D108BD9-81ED-4DB2-BD59-A6C34878D82A}">
                    <a16:rowId xmlns:a16="http://schemas.microsoft.com/office/drawing/2014/main" val="532031205"/>
                  </a:ext>
                </a:extLst>
              </a:tr>
              <a:tr h="1382513">
                <a:tc>
                  <a:txBody>
                    <a:bodyPr/>
                    <a:lstStyle/>
                    <a:p>
                      <a:pPr algn="just"/>
                      <a:r>
                        <a:rPr lang="pt-BR" sz="2000" dirty="0"/>
                        <a:t>Composta de 7 membros que deverão ser pessoas de alta autoridade moral e de reconhecido saber em matéria de direitos humanos.</a:t>
                      </a:r>
                    </a:p>
                  </a:txBody>
                  <a:tcPr/>
                </a:tc>
                <a:tc>
                  <a:txBody>
                    <a:bodyPr/>
                    <a:lstStyle/>
                    <a:p>
                      <a:pPr algn="just"/>
                      <a:r>
                        <a:rPr lang="pt-BR" sz="2000" dirty="0"/>
                        <a:t>Composta por 7 juízes, nacionais dos Estados membros da Organização, eleitos a título pessoal dentre juristas da mais alta autoridade moral, de reconhecida competência em matéria de direitos humanos, que reúnam as condições requeridas para o exercício das mais elevadas funções judiciais,</a:t>
                      </a:r>
                    </a:p>
                  </a:txBody>
                  <a:tcPr/>
                </a:tc>
                <a:extLst>
                  <a:ext uri="{0D108BD9-81ED-4DB2-BD59-A6C34878D82A}">
                    <a16:rowId xmlns:a16="http://schemas.microsoft.com/office/drawing/2014/main" val="3707635238"/>
                  </a:ext>
                </a:extLst>
              </a:tr>
              <a:tr h="739484">
                <a:tc>
                  <a:txBody>
                    <a:bodyPr/>
                    <a:lstStyle/>
                    <a:p>
                      <a:pPr algn="just"/>
                      <a:r>
                        <a:rPr lang="pt-BR" sz="2000" dirty="0"/>
                        <a:t>Qualquer pessoa ou grupo de pessoas, ou entidade não-governamental legalmente reconhecida em um ou mais Estados membros da Organização, pode apresentar à Comissão petições que contenham denúncias ou queixas de violação desta Convenção por um Estado Parte</a:t>
                      </a:r>
                    </a:p>
                  </a:txBody>
                  <a:tcPr/>
                </a:tc>
                <a:tc>
                  <a:txBody>
                    <a:bodyPr/>
                    <a:lstStyle/>
                    <a:p>
                      <a:pPr algn="just"/>
                      <a:r>
                        <a:rPr lang="pt-BR" sz="2000" dirty="0"/>
                        <a:t>Somente os Estados Partes e a Comissão têm direito de submeter caso à decisão da Corte.</a:t>
                      </a:r>
                    </a:p>
                  </a:txBody>
                  <a:tcPr/>
                </a:tc>
                <a:extLst>
                  <a:ext uri="{0D108BD9-81ED-4DB2-BD59-A6C34878D82A}">
                    <a16:rowId xmlns:a16="http://schemas.microsoft.com/office/drawing/2014/main" val="3261601161"/>
                  </a:ext>
                </a:extLst>
              </a:tr>
            </a:tbl>
          </a:graphicData>
        </a:graphic>
      </p:graphicFrame>
    </p:spTree>
    <p:extLst>
      <p:ext uri="{BB962C8B-B14F-4D97-AF65-F5344CB8AC3E}">
        <p14:creationId xmlns:p14="http://schemas.microsoft.com/office/powerpoint/2010/main" val="3511948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6943D3F-B1E0-4725-B2C6-E50ABD15FC6D}"/>
              </a:ext>
            </a:extLst>
          </p:cNvPr>
          <p:cNvSpPr>
            <a:spLocks noGrp="1"/>
          </p:cNvSpPr>
          <p:nvPr>
            <p:ph idx="1"/>
          </p:nvPr>
        </p:nvSpPr>
        <p:spPr>
          <a:xfrm>
            <a:off x="263352" y="1196752"/>
            <a:ext cx="11665296" cy="5522099"/>
          </a:xfrm>
        </p:spPr>
        <p:txBody>
          <a:bodyPr>
            <a:normAutofit/>
          </a:bodyPr>
          <a:lstStyle/>
          <a:p>
            <a:pPr marL="0" indent="0" algn="just">
              <a:buNone/>
            </a:pPr>
            <a:r>
              <a:rPr lang="pt-BR" b="1" dirty="0"/>
              <a:t>11- Declaração Universal dos Direitos Humanos:</a:t>
            </a:r>
            <a:endParaRPr lang="pt-BR" dirty="0"/>
          </a:p>
          <a:p>
            <a:pPr lvl="1" algn="just">
              <a:buFontTx/>
              <a:buChar char="-"/>
            </a:pPr>
            <a:r>
              <a:rPr lang="pt-BR" b="1" dirty="0"/>
              <a:t>Traz regras gerais</a:t>
            </a:r>
            <a:r>
              <a:rPr lang="pt-BR" dirty="0"/>
              <a:t>: Artigo 24. Todo ser humano tem direito a repouso e lazer, inclusive a limitação razoável das horas de trabalho e a férias remuneradas periódicas; Artigo 16. 1. Os homens e mulheres de maior idade, sem qualquer restrição de raça, nacionalidade ou religião, têm o direito de contrair matrimônio e fundar uma família.</a:t>
            </a:r>
          </a:p>
          <a:p>
            <a:pPr lvl="1" algn="just">
              <a:buFontTx/>
              <a:buChar char="-"/>
            </a:pPr>
            <a:endParaRPr lang="pt-BR" dirty="0"/>
          </a:p>
          <a:p>
            <a:pPr lvl="1" algn="just">
              <a:buFontTx/>
              <a:buChar char="-"/>
            </a:pPr>
            <a:r>
              <a:rPr lang="pt-BR" b="1" dirty="0"/>
              <a:t>Prevê que determinados direitos humanos podem ser excepcionados: </a:t>
            </a:r>
            <a:r>
              <a:rPr lang="pt-BR" dirty="0"/>
              <a:t>Artigo 17. 1. Todo ser humano tem direito à propriedade, só ou em sociedade com outros. 2. Ninguém será arbitrariamente privado de sua propriedade.</a:t>
            </a:r>
          </a:p>
          <a:p>
            <a:pPr lvl="1" algn="just">
              <a:buFontTx/>
              <a:buChar char="-"/>
            </a:pPr>
            <a:endParaRPr lang="pt-BR" dirty="0"/>
          </a:p>
          <a:p>
            <a:pPr lvl="1" algn="just">
              <a:buFontTx/>
              <a:buChar char="-"/>
            </a:pPr>
            <a:r>
              <a:rPr lang="pt-BR" b="1" dirty="0"/>
              <a:t>Não permite julgamento por tribunal </a:t>
            </a:r>
            <a:r>
              <a:rPr lang="pt-BR" b="1" i="1" dirty="0"/>
              <a:t>ad hoc</a:t>
            </a:r>
            <a:r>
              <a:rPr lang="pt-BR" b="1" dirty="0"/>
              <a:t>:</a:t>
            </a:r>
            <a:r>
              <a:rPr lang="pt-BR" dirty="0"/>
              <a:t> Artigo 10. Todo ser humano tem direito, em plena igualdade, a uma justa e pública audiência por parte de um tribunal independente e imparcial, para decidir seus direitos e deveres ou fundamento de qualquer acusação criminal contra ele.</a:t>
            </a:r>
          </a:p>
          <a:p>
            <a:pPr lvl="1" algn="just"/>
            <a:endParaRPr lang="pt-BR" dirty="0"/>
          </a:p>
          <a:p>
            <a:pPr marL="0" indent="0" algn="just">
              <a:buNone/>
            </a:pPr>
            <a:endParaRPr lang="pt-BR" dirty="0"/>
          </a:p>
          <a:p>
            <a:pPr algn="just"/>
            <a:endParaRPr lang="pt-BR" sz="2400" dirty="0"/>
          </a:p>
        </p:txBody>
      </p:sp>
    </p:spTree>
    <p:extLst>
      <p:ext uri="{BB962C8B-B14F-4D97-AF65-F5344CB8AC3E}">
        <p14:creationId xmlns:p14="http://schemas.microsoft.com/office/powerpoint/2010/main" val="4016111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6943D3F-B1E0-4725-B2C6-E50ABD15FC6D}"/>
              </a:ext>
            </a:extLst>
          </p:cNvPr>
          <p:cNvSpPr>
            <a:spLocks noGrp="1"/>
          </p:cNvSpPr>
          <p:nvPr>
            <p:ph idx="1"/>
          </p:nvPr>
        </p:nvSpPr>
        <p:spPr>
          <a:xfrm>
            <a:off x="263352" y="1196752"/>
            <a:ext cx="11665296" cy="5522099"/>
          </a:xfrm>
        </p:spPr>
        <p:txBody>
          <a:bodyPr>
            <a:normAutofit/>
          </a:bodyPr>
          <a:lstStyle/>
          <a:p>
            <a:pPr marL="0" indent="0" algn="just">
              <a:buNone/>
            </a:pPr>
            <a:r>
              <a:rPr lang="pt-BR" b="1" dirty="0"/>
              <a:t>12- Características dos direitos humanos:</a:t>
            </a:r>
            <a:endParaRPr lang="pt-BR" dirty="0"/>
          </a:p>
          <a:p>
            <a:pPr lvl="1" algn="just">
              <a:buFontTx/>
              <a:buChar char="-"/>
            </a:pPr>
            <a:endParaRPr lang="pt-BR" b="1" dirty="0"/>
          </a:p>
          <a:p>
            <a:pPr lvl="1" algn="just">
              <a:buFontTx/>
              <a:buChar char="-"/>
            </a:pPr>
            <a:r>
              <a:rPr lang="pt-BR" b="1" dirty="0"/>
              <a:t>Vedação ao retrocesso</a:t>
            </a:r>
            <a:r>
              <a:rPr lang="pt-BR" dirty="0"/>
              <a:t>: efeito </a:t>
            </a:r>
            <a:r>
              <a:rPr lang="pt-BR" i="1" dirty="0" err="1"/>
              <a:t>cliquet</a:t>
            </a:r>
            <a:endParaRPr lang="pt-BR" i="1" dirty="0"/>
          </a:p>
          <a:p>
            <a:pPr lvl="1" algn="just">
              <a:buFontTx/>
              <a:buChar char="-"/>
            </a:pPr>
            <a:endParaRPr lang="pt-BR" b="1" i="1" dirty="0"/>
          </a:p>
          <a:p>
            <a:pPr lvl="1" algn="just">
              <a:buFontTx/>
              <a:buChar char="-"/>
            </a:pPr>
            <a:r>
              <a:rPr lang="pt-BR" b="1" dirty="0"/>
              <a:t>Inexauribilidade: </a:t>
            </a:r>
            <a:r>
              <a:rPr lang="pt-BR" sz="2400" dirty="0"/>
              <a:t>Art. 5º, § 2º Os direitos e garantias expressos nesta Constituição não excluem outros decorrentes do regime e dos princípios por ela adotados, ou </a:t>
            </a:r>
            <a:r>
              <a:rPr lang="pt-BR" sz="2400" b="1" u="sng" dirty="0"/>
              <a:t>dos tratados internacionais</a:t>
            </a:r>
            <a:r>
              <a:rPr lang="pt-BR" sz="2400" dirty="0"/>
              <a:t> em que a República Federativa do Brasil seja parte.</a:t>
            </a:r>
          </a:p>
          <a:p>
            <a:pPr lvl="1" algn="just">
              <a:buFontTx/>
              <a:buChar char="-"/>
            </a:pPr>
            <a:endParaRPr lang="pt-BR" dirty="0"/>
          </a:p>
          <a:p>
            <a:pPr lvl="1" algn="just">
              <a:buFontTx/>
              <a:buChar char="-"/>
            </a:pPr>
            <a:r>
              <a:rPr lang="pt-BR" sz="2400" b="1" dirty="0"/>
              <a:t>Imprescritibilidade:</a:t>
            </a:r>
          </a:p>
          <a:p>
            <a:pPr lvl="1" algn="just">
              <a:buFontTx/>
              <a:buChar char="-"/>
            </a:pPr>
            <a:endParaRPr lang="pt-BR" dirty="0"/>
          </a:p>
          <a:p>
            <a:pPr algn="just"/>
            <a:endParaRPr lang="pt-BR" sz="2400" dirty="0"/>
          </a:p>
        </p:txBody>
      </p:sp>
    </p:spTree>
    <p:extLst>
      <p:ext uri="{BB962C8B-B14F-4D97-AF65-F5344CB8AC3E}">
        <p14:creationId xmlns:p14="http://schemas.microsoft.com/office/powerpoint/2010/main" val="3672571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6943D3F-B1E0-4725-B2C6-E50ABD15FC6D}"/>
              </a:ext>
            </a:extLst>
          </p:cNvPr>
          <p:cNvSpPr>
            <a:spLocks noGrp="1"/>
          </p:cNvSpPr>
          <p:nvPr>
            <p:ph idx="1"/>
          </p:nvPr>
        </p:nvSpPr>
        <p:spPr>
          <a:xfrm>
            <a:off x="263352" y="1196752"/>
            <a:ext cx="11665296" cy="5522099"/>
          </a:xfrm>
        </p:spPr>
        <p:txBody>
          <a:bodyPr>
            <a:normAutofit/>
          </a:bodyPr>
          <a:lstStyle/>
          <a:p>
            <a:pPr marL="0" indent="0" algn="just">
              <a:buNone/>
            </a:pPr>
            <a:r>
              <a:rPr lang="pt-BR" b="1" dirty="0"/>
              <a:t>12- Características dos direitos humanos:</a:t>
            </a:r>
            <a:endParaRPr lang="pt-BR" dirty="0"/>
          </a:p>
          <a:p>
            <a:pPr lvl="1" algn="just">
              <a:buFontTx/>
              <a:buChar char="-"/>
            </a:pPr>
            <a:endParaRPr lang="pt-BR" b="1" dirty="0"/>
          </a:p>
          <a:p>
            <a:pPr lvl="1" algn="just">
              <a:buFontTx/>
              <a:buChar char="-"/>
            </a:pPr>
            <a:r>
              <a:rPr lang="pt-BR" b="1" dirty="0"/>
              <a:t>Limitados/Relativos:</a:t>
            </a:r>
            <a:r>
              <a:rPr lang="pt-BR" dirty="0"/>
              <a:t> RMS 23.452/RJ: OS DIREITOS E GARANTIAS INDIVIDUAIS NÃO TÊM CARÁTER ABSOLUTO. Não há, no sistema constitucional brasileiro, direitos ou garantias que se revistam de caráter absoluto, mesmo porque razões de relevante interesse público ou exigências derivadas do princípio de convivência das liberdades legitimam, ainda que excepcionalmente, a adoção, por parte dos órgãos estatais, de medidas restritivas das prerrogativas individuais ou coletivas, desde que respeitados os termos estabelecidos pela própria Constituição. </a:t>
            </a:r>
          </a:p>
          <a:p>
            <a:pPr lvl="1" algn="just">
              <a:buFontTx/>
              <a:buChar char="-"/>
            </a:pPr>
            <a:endParaRPr lang="pt-BR" dirty="0"/>
          </a:p>
          <a:p>
            <a:pPr lvl="1" algn="just">
              <a:buFontTx/>
              <a:buChar char="-"/>
            </a:pPr>
            <a:r>
              <a:rPr lang="pt-BR" b="1" dirty="0"/>
              <a:t>Inalienabilidade:</a:t>
            </a:r>
          </a:p>
          <a:p>
            <a:pPr lvl="1" algn="just">
              <a:buFontTx/>
              <a:buChar char="-"/>
            </a:pPr>
            <a:endParaRPr lang="pt-BR" dirty="0"/>
          </a:p>
          <a:p>
            <a:pPr lvl="1" algn="just">
              <a:buFontTx/>
              <a:buChar char="-"/>
            </a:pPr>
            <a:r>
              <a:rPr lang="pt-BR" b="1" dirty="0"/>
              <a:t>Indivisibilidade:</a:t>
            </a:r>
          </a:p>
          <a:p>
            <a:pPr algn="just"/>
            <a:endParaRPr lang="pt-BR" sz="2400" dirty="0"/>
          </a:p>
        </p:txBody>
      </p:sp>
    </p:spTree>
    <p:extLst>
      <p:ext uri="{BB962C8B-B14F-4D97-AF65-F5344CB8AC3E}">
        <p14:creationId xmlns:p14="http://schemas.microsoft.com/office/powerpoint/2010/main" val="2516443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6943D3F-B1E0-4725-B2C6-E50ABD15FC6D}"/>
              </a:ext>
            </a:extLst>
          </p:cNvPr>
          <p:cNvSpPr>
            <a:spLocks noGrp="1"/>
          </p:cNvSpPr>
          <p:nvPr>
            <p:ph idx="1"/>
          </p:nvPr>
        </p:nvSpPr>
        <p:spPr>
          <a:xfrm>
            <a:off x="263352" y="1196752"/>
            <a:ext cx="11665296" cy="5522099"/>
          </a:xfrm>
        </p:spPr>
        <p:txBody>
          <a:bodyPr>
            <a:normAutofit/>
          </a:bodyPr>
          <a:lstStyle/>
          <a:p>
            <a:pPr marL="0" indent="0" algn="just">
              <a:buNone/>
            </a:pPr>
            <a:r>
              <a:rPr lang="pt-BR" b="1" dirty="0"/>
              <a:t>13- Medidas de cooperações previstas na Lei da Migração:</a:t>
            </a:r>
            <a:endParaRPr lang="pt-BR" dirty="0"/>
          </a:p>
          <a:p>
            <a:pPr lvl="1" algn="just">
              <a:buFontTx/>
              <a:buChar char="-"/>
            </a:pPr>
            <a:endParaRPr lang="pt-BR" b="1" dirty="0"/>
          </a:p>
          <a:p>
            <a:pPr lvl="1" algn="just">
              <a:buFontTx/>
              <a:buChar char="-"/>
            </a:pPr>
            <a:r>
              <a:rPr lang="pt-BR" b="1" dirty="0"/>
              <a:t>Extradição: </a:t>
            </a:r>
            <a:r>
              <a:rPr lang="pt-BR" dirty="0"/>
              <a:t>artigos 81 a 99</a:t>
            </a:r>
          </a:p>
          <a:p>
            <a:pPr lvl="1" algn="just">
              <a:buFontTx/>
              <a:buChar char="-"/>
            </a:pPr>
            <a:endParaRPr lang="pt-BR" dirty="0"/>
          </a:p>
          <a:p>
            <a:pPr lvl="1" algn="just">
              <a:buFontTx/>
              <a:buChar char="-"/>
            </a:pPr>
            <a:r>
              <a:rPr lang="pt-BR" b="1" dirty="0"/>
              <a:t>Transferência de Execução da Pena: </a:t>
            </a:r>
            <a:r>
              <a:rPr lang="pt-BR" dirty="0"/>
              <a:t>artigos 100 a 102</a:t>
            </a:r>
            <a:endParaRPr lang="pt-BR" b="1" dirty="0"/>
          </a:p>
          <a:p>
            <a:pPr lvl="1" algn="just">
              <a:buFontTx/>
              <a:buChar char="-"/>
            </a:pPr>
            <a:endParaRPr lang="pt-BR" dirty="0"/>
          </a:p>
          <a:p>
            <a:pPr lvl="1" algn="just">
              <a:buFontTx/>
              <a:buChar char="-"/>
            </a:pPr>
            <a:r>
              <a:rPr lang="pt-BR" b="1" dirty="0"/>
              <a:t>Transferência da Pessoa Condenada: </a:t>
            </a:r>
            <a:r>
              <a:rPr lang="pt-BR" dirty="0"/>
              <a:t>artigos 103 a 105</a:t>
            </a:r>
            <a:endParaRPr lang="pt-BR" b="1" dirty="0"/>
          </a:p>
          <a:p>
            <a:pPr algn="just"/>
            <a:endParaRPr lang="pt-BR" sz="2400" dirty="0"/>
          </a:p>
        </p:txBody>
      </p:sp>
    </p:spTree>
    <p:extLst>
      <p:ext uri="{BB962C8B-B14F-4D97-AF65-F5344CB8AC3E}">
        <p14:creationId xmlns:p14="http://schemas.microsoft.com/office/powerpoint/2010/main" val="1565968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6943D3F-B1E0-4725-B2C6-E50ABD15FC6D}"/>
              </a:ext>
            </a:extLst>
          </p:cNvPr>
          <p:cNvSpPr>
            <a:spLocks noGrp="1"/>
          </p:cNvSpPr>
          <p:nvPr>
            <p:ph idx="1"/>
          </p:nvPr>
        </p:nvSpPr>
        <p:spPr>
          <a:xfrm>
            <a:off x="263352" y="1196752"/>
            <a:ext cx="11665296" cy="5522099"/>
          </a:xfrm>
        </p:spPr>
        <p:txBody>
          <a:bodyPr>
            <a:normAutofit/>
          </a:bodyPr>
          <a:lstStyle/>
          <a:p>
            <a:pPr marL="0" indent="0" algn="just">
              <a:buNone/>
            </a:pPr>
            <a:r>
              <a:rPr lang="pt-BR" b="1" dirty="0"/>
              <a:t>14- Competência para processar e julgar pedido de extradição:</a:t>
            </a:r>
            <a:endParaRPr lang="pt-BR" dirty="0"/>
          </a:p>
          <a:p>
            <a:pPr lvl="1" algn="just">
              <a:buFontTx/>
              <a:buChar char="-"/>
            </a:pPr>
            <a:endParaRPr lang="pt-BR" b="1" dirty="0"/>
          </a:p>
          <a:p>
            <a:pPr lvl="1" algn="just">
              <a:buFontTx/>
              <a:buChar char="-"/>
            </a:pPr>
            <a:r>
              <a:rPr lang="pt-BR" dirty="0"/>
              <a:t>Art. 102. Compete ao Supremo Tribunal Federal, precipuamente, a guarda da Constituição, cabendo-lhe: I - processar e julgar, originariamente: g) a extradição solicitada por Estado estrangeiro.</a:t>
            </a:r>
            <a:endParaRPr lang="pt-BR" sz="2400" dirty="0"/>
          </a:p>
        </p:txBody>
      </p:sp>
    </p:spTree>
    <p:extLst>
      <p:ext uri="{BB962C8B-B14F-4D97-AF65-F5344CB8AC3E}">
        <p14:creationId xmlns:p14="http://schemas.microsoft.com/office/powerpoint/2010/main" val="644926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6943D3F-B1E0-4725-B2C6-E50ABD15FC6D}"/>
              </a:ext>
            </a:extLst>
          </p:cNvPr>
          <p:cNvSpPr>
            <a:spLocks noGrp="1"/>
          </p:cNvSpPr>
          <p:nvPr>
            <p:ph idx="1"/>
          </p:nvPr>
        </p:nvSpPr>
        <p:spPr>
          <a:xfrm>
            <a:off x="263352" y="1196752"/>
            <a:ext cx="11665296" cy="5522099"/>
          </a:xfrm>
        </p:spPr>
        <p:txBody>
          <a:bodyPr>
            <a:normAutofit/>
          </a:bodyPr>
          <a:lstStyle/>
          <a:p>
            <a:pPr marL="0" indent="0" algn="just">
              <a:buNone/>
            </a:pPr>
            <a:r>
              <a:rPr lang="pt-BR" b="1" dirty="0"/>
              <a:t>15- Medidas de retirada compulsória previstas na Lei da Migração:</a:t>
            </a:r>
            <a:endParaRPr lang="pt-BR" dirty="0"/>
          </a:p>
          <a:p>
            <a:pPr lvl="1" algn="just">
              <a:buFontTx/>
              <a:buChar char="-"/>
            </a:pPr>
            <a:endParaRPr lang="pt-BR" b="1" dirty="0"/>
          </a:p>
          <a:p>
            <a:pPr lvl="1" algn="just">
              <a:buFontTx/>
              <a:buChar char="-"/>
            </a:pPr>
            <a:r>
              <a:rPr lang="pt-BR" b="1" dirty="0"/>
              <a:t>Repatriação;</a:t>
            </a:r>
          </a:p>
          <a:p>
            <a:pPr lvl="1" algn="just">
              <a:buFontTx/>
              <a:buChar char="-"/>
            </a:pPr>
            <a:endParaRPr lang="pt-BR" sz="2400" b="1" dirty="0"/>
          </a:p>
          <a:p>
            <a:pPr lvl="1" algn="just">
              <a:buFontTx/>
              <a:buChar char="-"/>
            </a:pPr>
            <a:r>
              <a:rPr lang="pt-BR" b="1" dirty="0"/>
              <a:t>Deportação;</a:t>
            </a:r>
          </a:p>
          <a:p>
            <a:pPr lvl="1" algn="just">
              <a:buFontTx/>
              <a:buChar char="-"/>
            </a:pPr>
            <a:endParaRPr lang="pt-BR" sz="2400" dirty="0"/>
          </a:p>
          <a:p>
            <a:pPr lvl="1" algn="just">
              <a:buFontTx/>
              <a:buChar char="-"/>
            </a:pPr>
            <a:r>
              <a:rPr lang="pt-BR" b="1" dirty="0"/>
              <a:t>Expulsão:</a:t>
            </a:r>
          </a:p>
          <a:p>
            <a:pPr lvl="2" algn="just">
              <a:buFontTx/>
              <a:buChar char="-"/>
            </a:pPr>
            <a:r>
              <a:rPr lang="pt-BR" dirty="0"/>
              <a:t>Art. 54. A expulsão consiste em medida administrativa de retirada compulsória de migrante ou visitante do território nacional, conjugada com o impedimento de reingresso por prazo determinado.</a:t>
            </a:r>
          </a:p>
          <a:p>
            <a:pPr lvl="2" algn="just">
              <a:buFontTx/>
              <a:buChar char="-"/>
            </a:pPr>
            <a:r>
              <a:rPr lang="pt-BR" dirty="0"/>
              <a:t>§ 1º Poderá dar causa à expulsão a condenação com sentença transitada em julgado relativa à prática de: I - crime de genocídio, crime contra a humanidade, crime de guerra ou crime de agressão, nos termos definidos pelo Estatuto de Roma do Tribunal Penal Internacional, de 1998, promulgado pelo Decreto nº 4.388, de 25 de setembro de 2002 ; ou II - crime comum doloso passível de pena privativa de liberdade, consideradas a gravidade e as possibilidades de ressocialização em território nacional.</a:t>
            </a:r>
          </a:p>
        </p:txBody>
      </p:sp>
    </p:spTree>
    <p:extLst>
      <p:ext uri="{BB962C8B-B14F-4D97-AF65-F5344CB8AC3E}">
        <p14:creationId xmlns:p14="http://schemas.microsoft.com/office/powerpoint/2010/main" val="3268287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CD0390-F4B2-41A3-9AB5-61CEA7217EC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26A721F-508B-4E8A-8D21-B8FEE0FC2171}"/>
              </a:ext>
            </a:extLst>
          </p:cNvPr>
          <p:cNvSpPr>
            <a:spLocks noGrp="1"/>
          </p:cNvSpPr>
          <p:nvPr>
            <p:ph idx="1"/>
          </p:nvPr>
        </p:nvSpPr>
        <p:spPr/>
        <p:txBody>
          <a:bodyPr/>
          <a:lstStyle/>
          <a:p>
            <a:endParaRPr lang="pt-BR"/>
          </a:p>
        </p:txBody>
      </p:sp>
    </p:spTree>
    <p:extLst>
      <p:ext uri="{BB962C8B-B14F-4D97-AF65-F5344CB8AC3E}">
        <p14:creationId xmlns:p14="http://schemas.microsoft.com/office/powerpoint/2010/main" val="863334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6943D3F-B1E0-4725-B2C6-E50ABD15FC6D}"/>
              </a:ext>
            </a:extLst>
          </p:cNvPr>
          <p:cNvSpPr>
            <a:spLocks noGrp="1"/>
          </p:cNvSpPr>
          <p:nvPr>
            <p:ph idx="1"/>
          </p:nvPr>
        </p:nvSpPr>
        <p:spPr>
          <a:xfrm>
            <a:off x="263352" y="1196753"/>
            <a:ext cx="11665296" cy="5112568"/>
          </a:xfrm>
        </p:spPr>
        <p:txBody>
          <a:bodyPr/>
          <a:lstStyle/>
          <a:p>
            <a:pPr marL="0" indent="0" algn="just">
              <a:buNone/>
            </a:pPr>
            <a:r>
              <a:rPr lang="pt-BR" b="1" dirty="0"/>
              <a:t>1- Decisão do STF:</a:t>
            </a:r>
            <a:r>
              <a:rPr lang="pt-BR" dirty="0"/>
              <a:t> duplo estatuto dos tratados internacionais de direitos humanos</a:t>
            </a:r>
          </a:p>
          <a:p>
            <a:pPr marL="0" indent="0" algn="just">
              <a:buNone/>
            </a:pPr>
            <a:endParaRPr lang="pt-BR" dirty="0"/>
          </a:p>
          <a:p>
            <a:pPr marL="457200" lvl="1" indent="0" algn="just">
              <a:buNone/>
            </a:pPr>
            <a:r>
              <a:rPr lang="pt-BR" dirty="0"/>
              <a:t>Art. 5º, § 3º Os tratados e convenções internacionais sobre direitos humanos que forem aprovados, em cada Casa do Congresso Nacional, </a:t>
            </a:r>
            <a:r>
              <a:rPr lang="pt-BR" b="1" u="sng" dirty="0"/>
              <a:t>em dois turnos</a:t>
            </a:r>
            <a:r>
              <a:rPr lang="pt-BR" dirty="0"/>
              <a:t>, </a:t>
            </a:r>
            <a:r>
              <a:rPr lang="pt-BR" b="1" u="sng" dirty="0"/>
              <a:t>por três quintos dos votos dos respectivos membros</a:t>
            </a:r>
            <a:r>
              <a:rPr lang="pt-BR" dirty="0"/>
              <a:t>, serão equivalentes às emendas constitucionais (Incluído pela Emenda Constitucional nº 45, de 2004). </a:t>
            </a:r>
          </a:p>
          <a:p>
            <a:pPr marL="0" indent="0" algn="just">
              <a:buNone/>
            </a:pPr>
            <a:endParaRPr lang="pt-BR" dirty="0"/>
          </a:p>
          <a:p>
            <a:pPr algn="just"/>
            <a:endParaRPr lang="pt-BR" sz="2400" dirty="0"/>
          </a:p>
        </p:txBody>
      </p:sp>
    </p:spTree>
    <p:extLst>
      <p:ext uri="{BB962C8B-B14F-4D97-AF65-F5344CB8AC3E}">
        <p14:creationId xmlns:p14="http://schemas.microsoft.com/office/powerpoint/2010/main" val="311364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6943D3F-B1E0-4725-B2C6-E50ABD15FC6D}"/>
              </a:ext>
            </a:extLst>
          </p:cNvPr>
          <p:cNvSpPr>
            <a:spLocks noGrp="1"/>
          </p:cNvSpPr>
          <p:nvPr>
            <p:ph idx="1"/>
          </p:nvPr>
        </p:nvSpPr>
        <p:spPr>
          <a:xfrm>
            <a:off x="263352" y="1196753"/>
            <a:ext cx="11665296" cy="5112568"/>
          </a:xfrm>
        </p:spPr>
        <p:txBody>
          <a:bodyPr/>
          <a:lstStyle/>
          <a:p>
            <a:pPr marL="0" indent="0" algn="just">
              <a:buNone/>
            </a:pPr>
            <a:r>
              <a:rPr lang="pt-BR" b="1" dirty="0"/>
              <a:t>2- Tratados internacionais de direitos humanos com hierarquia de emenda constitucional:</a:t>
            </a:r>
            <a:endParaRPr lang="pt-BR" dirty="0"/>
          </a:p>
          <a:p>
            <a:pPr marL="0" indent="0" algn="just">
              <a:buNone/>
            </a:pPr>
            <a:endParaRPr lang="pt-BR" dirty="0"/>
          </a:p>
          <a:p>
            <a:pPr lvl="1" algn="just"/>
            <a:r>
              <a:rPr lang="pt-BR" dirty="0"/>
              <a:t>Convenção Internacional sobre os Direitos das Pessoas com Deficiência </a:t>
            </a:r>
            <a:r>
              <a:rPr lang="pt-BR" b="1" u="sng" dirty="0"/>
              <a:t>e</a:t>
            </a:r>
            <a:r>
              <a:rPr lang="pt-BR" dirty="0"/>
              <a:t> Protocolo Facultativo, de 2007. Promulgada pelo Decreto nº 6.949, de 2009.</a:t>
            </a:r>
          </a:p>
          <a:p>
            <a:pPr lvl="1" algn="just"/>
            <a:endParaRPr lang="pt-BR" dirty="0"/>
          </a:p>
          <a:p>
            <a:pPr lvl="1" algn="just"/>
            <a:r>
              <a:rPr lang="pt-BR" dirty="0"/>
              <a:t>Tratado de </a:t>
            </a:r>
            <a:r>
              <a:rPr lang="pt-BR" dirty="0" err="1"/>
              <a:t>Marraqueche</a:t>
            </a:r>
            <a:r>
              <a:rPr lang="pt-BR" dirty="0"/>
              <a:t> para Facilitar o Acesso a Obras Publicadas às Pessoas Cegas, com Deficiência Visual ou com Outras Dificuldades para Ter Acesso ao Texto Impresso, de 2013. Promulgado pelo Decreto nº 9.522, de 2018.</a:t>
            </a:r>
          </a:p>
          <a:p>
            <a:pPr lvl="1" algn="just"/>
            <a:endParaRPr lang="pt-BR" dirty="0"/>
          </a:p>
          <a:p>
            <a:pPr marL="0" indent="0" algn="just">
              <a:buNone/>
            </a:pPr>
            <a:endParaRPr lang="pt-BR" dirty="0"/>
          </a:p>
          <a:p>
            <a:pPr algn="just"/>
            <a:endParaRPr lang="pt-BR" sz="2400" dirty="0"/>
          </a:p>
        </p:txBody>
      </p:sp>
    </p:spTree>
    <p:extLst>
      <p:ext uri="{BB962C8B-B14F-4D97-AF65-F5344CB8AC3E}">
        <p14:creationId xmlns:p14="http://schemas.microsoft.com/office/powerpoint/2010/main" val="472187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6943D3F-B1E0-4725-B2C6-E50ABD15FC6D}"/>
              </a:ext>
            </a:extLst>
          </p:cNvPr>
          <p:cNvSpPr>
            <a:spLocks noGrp="1"/>
          </p:cNvSpPr>
          <p:nvPr>
            <p:ph idx="1"/>
          </p:nvPr>
        </p:nvSpPr>
        <p:spPr>
          <a:xfrm>
            <a:off x="263352" y="1196753"/>
            <a:ext cx="11665296" cy="5112568"/>
          </a:xfrm>
        </p:spPr>
        <p:txBody>
          <a:bodyPr/>
          <a:lstStyle/>
          <a:p>
            <a:pPr marL="0" indent="0" algn="just">
              <a:buNone/>
            </a:pPr>
            <a:r>
              <a:rPr lang="pt-BR" b="1" dirty="0"/>
              <a:t>3- Incidente de Deslocamento de Competência para a Justiça Federal:</a:t>
            </a:r>
            <a:endParaRPr lang="pt-BR" dirty="0"/>
          </a:p>
          <a:p>
            <a:pPr marL="0" indent="0" algn="just">
              <a:buNone/>
            </a:pPr>
            <a:endParaRPr lang="pt-BR" dirty="0"/>
          </a:p>
          <a:p>
            <a:pPr marL="457200" lvl="1" indent="0" algn="just">
              <a:buNone/>
            </a:pPr>
            <a:r>
              <a:rPr lang="pt-BR" b="1" dirty="0"/>
              <a:t>Art. 109, § 5º CF/88. </a:t>
            </a:r>
            <a:r>
              <a:rPr lang="pt-BR" dirty="0"/>
              <a:t>Nas hipóteses de grave violação de direitos humanos, o Procurador-Geral da República, com a finalidade de assegurar o cumprimento de obrigações decorrentes de tratados internacionais de direitos humanos dos quais o Brasil seja parte, poderá suscitar, perante o Superior Tribunal de Justiça, em qualquer fase do inquérito ou processo, incidente de deslocamento de competência para a Justiça Federal.</a:t>
            </a:r>
            <a:endParaRPr lang="pt-BR" sz="1600" dirty="0"/>
          </a:p>
          <a:p>
            <a:pPr lvl="1" algn="just"/>
            <a:endParaRPr lang="pt-BR" dirty="0"/>
          </a:p>
          <a:p>
            <a:pPr marL="0" indent="0" algn="just">
              <a:buNone/>
            </a:pPr>
            <a:endParaRPr lang="pt-BR" dirty="0"/>
          </a:p>
          <a:p>
            <a:pPr algn="just"/>
            <a:endParaRPr lang="pt-BR" sz="2400" dirty="0"/>
          </a:p>
        </p:txBody>
      </p:sp>
    </p:spTree>
    <p:extLst>
      <p:ext uri="{BB962C8B-B14F-4D97-AF65-F5344CB8AC3E}">
        <p14:creationId xmlns:p14="http://schemas.microsoft.com/office/powerpoint/2010/main" val="3761652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6943D3F-B1E0-4725-B2C6-E50ABD15FC6D}"/>
              </a:ext>
            </a:extLst>
          </p:cNvPr>
          <p:cNvSpPr>
            <a:spLocks noGrp="1"/>
          </p:cNvSpPr>
          <p:nvPr>
            <p:ph idx="1"/>
          </p:nvPr>
        </p:nvSpPr>
        <p:spPr>
          <a:xfrm>
            <a:off x="263352" y="1196753"/>
            <a:ext cx="11665296" cy="5112568"/>
          </a:xfrm>
        </p:spPr>
        <p:txBody>
          <a:bodyPr/>
          <a:lstStyle/>
          <a:p>
            <a:pPr marL="0" indent="0" algn="just">
              <a:buNone/>
            </a:pPr>
            <a:r>
              <a:rPr lang="pt-BR" b="1" dirty="0"/>
              <a:t>4- Extensão dos direitos fundamentais aos estrangeiros não residentes:</a:t>
            </a:r>
            <a:endParaRPr lang="pt-BR" dirty="0"/>
          </a:p>
          <a:p>
            <a:pPr marL="0" indent="0" algn="just">
              <a:buNone/>
            </a:pPr>
            <a:endParaRPr lang="pt-BR" dirty="0"/>
          </a:p>
          <a:p>
            <a:pPr marL="457200" lvl="1" indent="0" algn="just">
              <a:buNone/>
            </a:pPr>
            <a:r>
              <a:rPr lang="pt-BR" b="1" dirty="0"/>
              <a:t>Art. 5º CF/88.</a:t>
            </a:r>
            <a:r>
              <a:rPr lang="pt-BR" dirty="0"/>
              <a:t> Todos são iguais perante a lei, sem distinção de qualquer natureza, garantindo-se aos brasileiros e aos estrangeiros residentes no País a inviolabilidade do direito à vida, à liberdade, à igualdade, à segurança e à propriedade, nos termos seguintes: (...)</a:t>
            </a:r>
          </a:p>
          <a:p>
            <a:pPr marL="457200" lvl="1" indent="0" algn="just">
              <a:buNone/>
            </a:pPr>
            <a:r>
              <a:rPr lang="pt-BR" b="1" dirty="0"/>
              <a:t>Art. 4º CF/88. </a:t>
            </a:r>
            <a:r>
              <a:rPr lang="pt-BR" dirty="0"/>
              <a:t>A República Federativa do Brasil rege-se nas suas relações internacionais pelos seguintes princípios: II - prevalência dos direitos humanos.</a:t>
            </a:r>
          </a:p>
          <a:p>
            <a:pPr lvl="1" algn="just"/>
            <a:endParaRPr lang="pt-BR" dirty="0"/>
          </a:p>
          <a:p>
            <a:pPr marL="0" indent="0" algn="just">
              <a:buNone/>
            </a:pPr>
            <a:endParaRPr lang="pt-BR" dirty="0"/>
          </a:p>
          <a:p>
            <a:pPr algn="just"/>
            <a:endParaRPr lang="pt-BR" sz="2400" dirty="0"/>
          </a:p>
        </p:txBody>
      </p:sp>
    </p:spTree>
    <p:extLst>
      <p:ext uri="{BB962C8B-B14F-4D97-AF65-F5344CB8AC3E}">
        <p14:creationId xmlns:p14="http://schemas.microsoft.com/office/powerpoint/2010/main" val="1948652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6943D3F-B1E0-4725-B2C6-E50ABD15FC6D}"/>
              </a:ext>
            </a:extLst>
          </p:cNvPr>
          <p:cNvSpPr>
            <a:spLocks noGrp="1"/>
          </p:cNvSpPr>
          <p:nvPr>
            <p:ph idx="1"/>
          </p:nvPr>
        </p:nvSpPr>
        <p:spPr>
          <a:xfrm>
            <a:off x="263352" y="1196753"/>
            <a:ext cx="11665296" cy="5112568"/>
          </a:xfrm>
        </p:spPr>
        <p:txBody>
          <a:bodyPr/>
          <a:lstStyle/>
          <a:p>
            <a:pPr marL="0" indent="0" algn="just">
              <a:buNone/>
            </a:pPr>
            <a:r>
              <a:rPr lang="pt-BR" b="1" dirty="0"/>
              <a:t>5- Súmula Vinculante n. 11 STF:</a:t>
            </a:r>
            <a:endParaRPr lang="pt-BR" dirty="0"/>
          </a:p>
          <a:p>
            <a:pPr marL="0" indent="0" algn="just">
              <a:buNone/>
            </a:pPr>
            <a:endParaRPr lang="pt-BR" dirty="0"/>
          </a:p>
          <a:p>
            <a:pPr marL="457200" lvl="1" indent="0" algn="just">
              <a:buNone/>
            </a:pPr>
            <a:r>
              <a:rPr lang="pt-BR" dirty="0"/>
              <a:t>Só é lícito o uso de algemas em casos de resistência e de fundado receio de fuga ou de perigo à integridade física própria ou alheia, por parte do preso ou de terceiros, justificada a excepcionalidade por escrito, sob pena de responsabilidade disciplinar, civil e penal do agente ou da autoridade e de nulidade da prisão ou do ato processual a que se refere, sem prejuízo da responsabilidade civil do Estado.</a:t>
            </a:r>
          </a:p>
          <a:p>
            <a:pPr lvl="1" algn="just"/>
            <a:endParaRPr lang="pt-BR" dirty="0"/>
          </a:p>
          <a:p>
            <a:pPr marL="0" indent="0" algn="just">
              <a:buNone/>
            </a:pPr>
            <a:endParaRPr lang="pt-BR" dirty="0"/>
          </a:p>
          <a:p>
            <a:pPr algn="just"/>
            <a:endParaRPr lang="pt-BR" sz="2400" dirty="0"/>
          </a:p>
        </p:txBody>
      </p:sp>
    </p:spTree>
    <p:extLst>
      <p:ext uri="{BB962C8B-B14F-4D97-AF65-F5344CB8AC3E}">
        <p14:creationId xmlns:p14="http://schemas.microsoft.com/office/powerpoint/2010/main" val="1244318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6943D3F-B1E0-4725-B2C6-E50ABD15FC6D}"/>
              </a:ext>
            </a:extLst>
          </p:cNvPr>
          <p:cNvSpPr>
            <a:spLocks noGrp="1"/>
          </p:cNvSpPr>
          <p:nvPr>
            <p:ph idx="1"/>
          </p:nvPr>
        </p:nvSpPr>
        <p:spPr>
          <a:xfrm>
            <a:off x="263352" y="1196753"/>
            <a:ext cx="11665296" cy="5112568"/>
          </a:xfrm>
        </p:spPr>
        <p:txBody>
          <a:bodyPr/>
          <a:lstStyle/>
          <a:p>
            <a:pPr marL="0" indent="0" algn="just">
              <a:buNone/>
            </a:pPr>
            <a:r>
              <a:rPr lang="pt-BR" b="1" dirty="0"/>
              <a:t>6- Súmula Vinculante n. 14 STF:</a:t>
            </a:r>
            <a:endParaRPr lang="pt-BR" dirty="0"/>
          </a:p>
          <a:p>
            <a:pPr marL="0" indent="0" algn="just">
              <a:buNone/>
            </a:pPr>
            <a:endParaRPr lang="pt-BR" dirty="0"/>
          </a:p>
          <a:p>
            <a:pPr marL="457200" lvl="1" indent="0" algn="just">
              <a:buNone/>
            </a:pPr>
            <a:r>
              <a:rPr lang="pt-BR" dirty="0"/>
              <a:t>É direito do defensor, no interesse do representado, ter acesso amplo aos elementos de prova que, já documentados em procedimento investigatório realizado por órgão com competência de polícia judiciária, digam respeito ao exercício do direito de defesa.</a:t>
            </a:r>
          </a:p>
          <a:p>
            <a:pPr lvl="1" algn="just"/>
            <a:endParaRPr lang="pt-BR" dirty="0"/>
          </a:p>
          <a:p>
            <a:pPr marL="0" indent="0" algn="just">
              <a:buNone/>
            </a:pPr>
            <a:endParaRPr lang="pt-BR" dirty="0"/>
          </a:p>
          <a:p>
            <a:pPr algn="just"/>
            <a:endParaRPr lang="pt-BR" sz="2400" dirty="0"/>
          </a:p>
        </p:txBody>
      </p:sp>
    </p:spTree>
    <p:extLst>
      <p:ext uri="{BB962C8B-B14F-4D97-AF65-F5344CB8AC3E}">
        <p14:creationId xmlns:p14="http://schemas.microsoft.com/office/powerpoint/2010/main" val="2227627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6943D3F-B1E0-4725-B2C6-E50ABD15FC6D}"/>
              </a:ext>
            </a:extLst>
          </p:cNvPr>
          <p:cNvSpPr>
            <a:spLocks noGrp="1"/>
          </p:cNvSpPr>
          <p:nvPr>
            <p:ph idx="1"/>
          </p:nvPr>
        </p:nvSpPr>
        <p:spPr>
          <a:xfrm>
            <a:off x="263352" y="1196753"/>
            <a:ext cx="11665296" cy="5112568"/>
          </a:xfrm>
        </p:spPr>
        <p:txBody>
          <a:bodyPr/>
          <a:lstStyle/>
          <a:p>
            <a:pPr marL="0" indent="0" algn="just">
              <a:buNone/>
            </a:pPr>
            <a:r>
              <a:rPr lang="pt-BR" b="1" dirty="0"/>
              <a:t>7- Súmula Vinculante n. 25 STF:</a:t>
            </a:r>
            <a:endParaRPr lang="pt-BR" dirty="0"/>
          </a:p>
          <a:p>
            <a:pPr marL="0" indent="0" algn="just">
              <a:buNone/>
            </a:pPr>
            <a:endParaRPr lang="pt-BR" dirty="0"/>
          </a:p>
          <a:p>
            <a:pPr marL="457200" lvl="1" indent="0" algn="just">
              <a:buNone/>
            </a:pPr>
            <a:r>
              <a:rPr lang="pt-BR" dirty="0"/>
              <a:t>É ilícita a prisão civil de depositário infiel, qualquer que seja a modalidade do depósito.</a:t>
            </a:r>
          </a:p>
          <a:p>
            <a:pPr lvl="1" algn="just"/>
            <a:endParaRPr lang="pt-BR" dirty="0"/>
          </a:p>
          <a:p>
            <a:pPr marL="0" indent="0" algn="just">
              <a:buNone/>
            </a:pPr>
            <a:endParaRPr lang="pt-BR" dirty="0"/>
          </a:p>
          <a:p>
            <a:pPr algn="just"/>
            <a:endParaRPr lang="pt-BR" sz="2400" dirty="0"/>
          </a:p>
        </p:txBody>
      </p:sp>
    </p:spTree>
    <p:extLst>
      <p:ext uri="{BB962C8B-B14F-4D97-AF65-F5344CB8AC3E}">
        <p14:creationId xmlns:p14="http://schemas.microsoft.com/office/powerpoint/2010/main" val="1353446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6943D3F-B1E0-4725-B2C6-E50ABD15FC6D}"/>
              </a:ext>
            </a:extLst>
          </p:cNvPr>
          <p:cNvSpPr>
            <a:spLocks noGrp="1"/>
          </p:cNvSpPr>
          <p:nvPr>
            <p:ph idx="1"/>
          </p:nvPr>
        </p:nvSpPr>
        <p:spPr>
          <a:xfrm>
            <a:off x="263352" y="1196753"/>
            <a:ext cx="11665296" cy="5112568"/>
          </a:xfrm>
        </p:spPr>
        <p:txBody>
          <a:bodyPr/>
          <a:lstStyle/>
          <a:p>
            <a:pPr marL="0" indent="0" algn="just">
              <a:buNone/>
            </a:pPr>
            <a:r>
              <a:rPr lang="pt-BR" b="1" dirty="0"/>
              <a:t>8- Súmula Vinculante n. 56 STF:</a:t>
            </a:r>
            <a:endParaRPr lang="pt-BR" dirty="0"/>
          </a:p>
          <a:p>
            <a:pPr marL="0" indent="0" algn="just">
              <a:buNone/>
            </a:pPr>
            <a:endParaRPr lang="pt-BR" dirty="0"/>
          </a:p>
          <a:p>
            <a:pPr marL="457200" lvl="1" indent="0" algn="just">
              <a:buNone/>
            </a:pPr>
            <a:r>
              <a:rPr lang="pt-BR" dirty="0"/>
              <a:t>A falta de estabelecimento penal adequado não autoriza a manutenção do condenado em regime prisional mais gravoso, devendo-se observar, nessa hipótese, os parâmetros fixados no RE 641.320/RS.</a:t>
            </a:r>
          </a:p>
          <a:p>
            <a:pPr lvl="1" algn="just"/>
            <a:endParaRPr lang="pt-BR" dirty="0"/>
          </a:p>
          <a:p>
            <a:pPr marL="0" indent="0" algn="just">
              <a:buNone/>
            </a:pPr>
            <a:endParaRPr lang="pt-BR" dirty="0"/>
          </a:p>
          <a:p>
            <a:pPr algn="just"/>
            <a:endParaRPr lang="pt-BR" sz="2400" dirty="0"/>
          </a:p>
        </p:txBody>
      </p:sp>
    </p:spTree>
    <p:extLst>
      <p:ext uri="{BB962C8B-B14F-4D97-AF65-F5344CB8AC3E}">
        <p14:creationId xmlns:p14="http://schemas.microsoft.com/office/powerpoint/2010/main" val="82392563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1733</TotalTime>
  <Words>1301</Words>
  <Application>Microsoft Office PowerPoint</Application>
  <PresentationFormat>Widescreen</PresentationFormat>
  <Paragraphs>100</Paragraphs>
  <Slides>18</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18</vt:i4>
      </vt:variant>
    </vt:vector>
  </HeadingPairs>
  <TitlesOfParts>
    <vt:vector size="22" baseType="lpstr">
      <vt:lpstr>Arial</vt:lpstr>
      <vt:lpstr>Calibri</vt:lpstr>
      <vt:lpstr>Calibri Light</vt:lpstr>
      <vt:lpstr>Tema do Office</vt:lpstr>
      <vt:lpstr>Direitos Humanos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Direito Penal</dc:title>
  <dc:creator>Gedalias Valentim</dc:creator>
  <cp:lastModifiedBy>Luciano Monti</cp:lastModifiedBy>
  <cp:revision>128</cp:revision>
  <dcterms:created xsi:type="dcterms:W3CDTF">2017-11-15T18:16:12Z</dcterms:created>
  <dcterms:modified xsi:type="dcterms:W3CDTF">2021-03-27T06:27:13Z</dcterms:modified>
</cp:coreProperties>
</file>