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446" r:id="rId2"/>
    <p:sldId id="258" r:id="rId3"/>
    <p:sldId id="1260" r:id="rId4"/>
    <p:sldId id="1261" r:id="rId5"/>
    <p:sldId id="1262" r:id="rId6"/>
    <p:sldId id="1263" r:id="rId7"/>
    <p:sldId id="1264" r:id="rId8"/>
    <p:sldId id="1265" r:id="rId9"/>
    <p:sldId id="1255" r:id="rId10"/>
    <p:sldId id="1256" r:id="rId11"/>
    <p:sldId id="860" r:id="rId12"/>
    <p:sldId id="820" r:id="rId13"/>
    <p:sldId id="866" r:id="rId14"/>
    <p:sldId id="1267" r:id="rId15"/>
    <p:sldId id="1266" r:id="rId16"/>
    <p:sldId id="829" r:id="rId17"/>
    <p:sldId id="1257" r:id="rId18"/>
    <p:sldId id="861" r:id="rId19"/>
    <p:sldId id="865" r:id="rId20"/>
    <p:sldId id="872" r:id="rId21"/>
    <p:sldId id="847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CF8EAE29-9D57-444A-B6E2-D86EA92E26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D26A805-B0B4-4371-A3F1-AAE9C5D8BD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79AA3-3764-437B-9E9B-96F2BD7CDE4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109989D0-C233-4EB9-B8BF-3A983FECAD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D3CB359-8D17-418B-A7AE-CB0514BC5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229E-6867-4FEE-8329-7E5E434D13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76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BFF6-1AC3-4046-B320-B0F4C00A019A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5A02F-C7E1-4576-85AB-75A81AE530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57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95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39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76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pPr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7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90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6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11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28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0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3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7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A84D-5F49-4259-8031-EE001CC3C6DD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06B1-E88F-4C9D-B707-3879E145710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Uma imagem contendo captura de tela&#10;&#10;Descrição gerada automaticamente">
            <a:extLst>
              <a:ext uri="{FF2B5EF4-FFF2-40B4-BE49-F238E27FC236}">
                <a16:creationId xmlns:a16="http://schemas.microsoft.com/office/drawing/2014/main" xmlns="" id="{B3776865-6929-4D18-BC8C-FA9FFC4ACA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8"/>
            <a:ext cx="12191435" cy="685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8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1FB05AEB-B7DE-4467-994E-52A0C4B2F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0"/>
          <a:stretch/>
        </p:blipFill>
        <p:spPr>
          <a:xfrm>
            <a:off x="-3047" y="1028066"/>
            <a:ext cx="12191980" cy="48018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266A5D8-E184-4E8F-9001-D6F41E3974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12191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EB1D02B-BBFA-4A97-A021-7816ECC34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12195047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DD7BED2-CC5E-4866-AC0C-DCF928AF8A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8F58DF3-AF2D-4956-B691-F2594FC3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419" y="1112710"/>
            <a:ext cx="10971162" cy="5013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Considerando as contas apresentadas analise as seguintes assertivas: </a:t>
            </a:r>
          </a:p>
          <a:p>
            <a:pPr marL="0" indent="0" algn="just">
              <a:buNone/>
            </a:pPr>
            <a:r>
              <a:rPr lang="pt-BR" dirty="0" smtClean="0"/>
              <a:t>1</a:t>
            </a:r>
            <a:r>
              <a:rPr lang="pt-BR" dirty="0"/>
              <a:t>. Na relação apresentada identificamos 4 contas redutoras.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2</a:t>
            </a:r>
            <a:r>
              <a:rPr lang="pt-BR" dirty="0"/>
              <a:t>. Separando-se as contas em patrimoniais e de resultado, iremos identificar 3 contas de resultado.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619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8F58DF3-AF2D-4956-B691-F2594FC3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57" y="709302"/>
            <a:ext cx="11291024" cy="570859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Analise as contas abaixo:</a:t>
            </a:r>
          </a:p>
          <a:p>
            <a:pPr marL="0" indent="0" algn="just">
              <a:buNone/>
            </a:pPr>
            <a:r>
              <a:rPr lang="pt-BR" dirty="0"/>
              <a:t>- Juros passivos</a:t>
            </a:r>
          </a:p>
          <a:p>
            <a:pPr marL="0" indent="0" algn="just">
              <a:buNone/>
            </a:pPr>
            <a:r>
              <a:rPr lang="pt-BR" dirty="0"/>
              <a:t>- Duplicatas descontadas</a:t>
            </a:r>
          </a:p>
          <a:p>
            <a:pPr marL="0" indent="0" algn="just">
              <a:buNone/>
            </a:pPr>
            <a:r>
              <a:rPr lang="pt-BR" dirty="0"/>
              <a:t>- Obras em andamento</a:t>
            </a:r>
          </a:p>
          <a:p>
            <a:pPr marL="0" indent="0" algn="just">
              <a:buNone/>
            </a:pPr>
            <a:r>
              <a:rPr lang="pt-BR" dirty="0"/>
              <a:t>- Capital a realizar </a:t>
            </a:r>
          </a:p>
          <a:p>
            <a:pPr marL="0" indent="0" algn="just">
              <a:buNone/>
            </a:pPr>
            <a:r>
              <a:rPr lang="pt-BR" dirty="0"/>
              <a:t>- Ajuste da avaliação patrimonial devedor</a:t>
            </a:r>
          </a:p>
          <a:p>
            <a:pPr marL="0" indent="0" algn="just">
              <a:buNone/>
            </a:pPr>
            <a:r>
              <a:rPr lang="pt-BR" dirty="0"/>
              <a:t>- Receita financeira a transcorrer</a:t>
            </a:r>
          </a:p>
          <a:p>
            <a:pPr marL="0" indent="0" algn="just">
              <a:buNone/>
            </a:pPr>
            <a:r>
              <a:rPr lang="pt-BR" dirty="0"/>
              <a:t>- Participações societárias</a:t>
            </a:r>
          </a:p>
          <a:p>
            <a:pPr marL="0" indent="0" algn="just">
              <a:buNone/>
            </a:pPr>
            <a:r>
              <a:rPr lang="pt-BR" dirty="0"/>
              <a:t>- Provisão para recuperação ambiental</a:t>
            </a:r>
          </a:p>
          <a:p>
            <a:pPr marL="0" indent="0" algn="just">
              <a:buNone/>
            </a:pPr>
            <a:r>
              <a:rPr lang="pt-BR" dirty="0"/>
              <a:t>- Prêmio de seguros</a:t>
            </a:r>
          </a:p>
          <a:p>
            <a:pPr marL="0" indent="0" algn="just">
              <a:buNone/>
            </a:pPr>
            <a:r>
              <a:rPr lang="pt-BR" dirty="0"/>
              <a:t>- Receitas antecipadas</a:t>
            </a:r>
          </a:p>
          <a:p>
            <a:pPr marL="0" indent="0" algn="just">
              <a:buNone/>
            </a:pPr>
            <a:r>
              <a:rPr lang="pt-BR" dirty="0"/>
              <a:t>- Descontos obtidos </a:t>
            </a:r>
          </a:p>
          <a:p>
            <a:pPr marL="0" indent="0" algn="just">
              <a:buNone/>
            </a:pPr>
            <a:r>
              <a:rPr lang="pt-BR" dirty="0"/>
              <a:t>- Amortização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869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1156AC6-546D-446E-BC29-2D1AEB3CA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91"/>
            <a:ext cx="10515600" cy="532403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Considerando a relação das contas apresentadas e o plano de contas, analise as seguintes questões:</a:t>
            </a:r>
          </a:p>
          <a:p>
            <a:pPr marL="0" indent="0" algn="just">
              <a:buNone/>
            </a:pPr>
            <a:r>
              <a:rPr lang="pt-BR" dirty="0"/>
              <a:t>3</a:t>
            </a:r>
            <a:r>
              <a:rPr lang="pt-BR" dirty="0" smtClean="0"/>
              <a:t>. </a:t>
            </a:r>
            <a:r>
              <a:rPr lang="pt-BR" dirty="0"/>
              <a:t>Na relação de contas apresentadas podemos identificar 8 contas patrimoniais.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4. </a:t>
            </a:r>
            <a:r>
              <a:rPr lang="pt-BR" dirty="0"/>
              <a:t>Na relação temos 7 contas de natureza devedora.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86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A94DE3F5-9512-4121-8430-239101590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965" y="986269"/>
            <a:ext cx="8290506" cy="265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11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CEC15CE4-A7F8-4079-B511-1D8AF59522A7}"/>
              </a:ext>
            </a:extLst>
          </p:cNvPr>
          <p:cNvSpPr/>
          <p:nvPr/>
        </p:nvSpPr>
        <p:spPr>
          <a:xfrm>
            <a:off x="256721" y="1625718"/>
            <a:ext cx="11654640" cy="1815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99" dirty="0">
                <a:solidFill>
                  <a:srgbClr val="252525"/>
                </a:solidFill>
              </a:rPr>
              <a:t>Nessa situação hipotética</a:t>
            </a:r>
          </a:p>
          <a:p>
            <a:pPr algn="just"/>
            <a:r>
              <a:rPr lang="pt-BR" sz="2799" dirty="0">
                <a:solidFill>
                  <a:srgbClr val="252525"/>
                </a:solidFill>
              </a:rPr>
              <a:t/>
            </a:r>
            <a:br>
              <a:rPr lang="pt-BR" sz="2799" dirty="0">
                <a:solidFill>
                  <a:srgbClr val="252525"/>
                </a:solidFill>
              </a:rPr>
            </a:br>
            <a:r>
              <a:rPr lang="pt-BR" sz="2799" dirty="0">
                <a:solidFill>
                  <a:srgbClr val="252525"/>
                </a:solidFill>
              </a:rPr>
              <a:t>5. (CESPE/DPF/Escrivão/2018) Separando-se as contas patrimoniais das contas de resultado, será identificado um lucro no período.</a:t>
            </a:r>
          </a:p>
        </p:txBody>
      </p:sp>
    </p:spTree>
    <p:extLst>
      <p:ext uri="{BB962C8B-B14F-4D97-AF65-F5344CB8AC3E}">
        <p14:creationId xmlns:p14="http://schemas.microsoft.com/office/powerpoint/2010/main" val="144040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6. </a:t>
            </a:r>
            <a:r>
              <a:rPr lang="pt-BR" dirty="0"/>
              <a:t>(CESPE/DPF/Escrivão/2018) O balanço patrimonial elaborado a partir dos dados constantes do balancete deverá apresentar um passivo de R$ 48.000.</a:t>
            </a:r>
          </a:p>
        </p:txBody>
      </p:sp>
    </p:spTree>
    <p:extLst>
      <p:ext uri="{BB962C8B-B14F-4D97-AF65-F5344CB8AC3E}">
        <p14:creationId xmlns:p14="http://schemas.microsoft.com/office/powerpoint/2010/main" val="61486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F36192-7055-4237-9670-7DAFE8E48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027" y="1402672"/>
            <a:ext cx="10971162" cy="46819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Julgue o item subsequente , relativo à seguinte conta : caixa; reservas de lucros; fornecedores; aplicações financeiras; duplicatas a receber; encargos financeiros a transcorrer; duplicatas descontadas; imobilizado; capital social; estoques; impostos e contribuições a recolher; empréstimos e financiamentos; receitas financeiras a transcorrer.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7</a:t>
            </a:r>
            <a:r>
              <a:rPr lang="pt-BR" dirty="0" smtClean="0"/>
              <a:t>. </a:t>
            </a:r>
            <a:r>
              <a:rPr lang="pt-BR" dirty="0"/>
              <a:t>(CESPE/CGE-PI/Auditor/2015) No rol de contas em questão, o número de contas de natureza devedora é maior que o das de natureza credora.</a:t>
            </a:r>
          </a:p>
        </p:txBody>
      </p:sp>
    </p:spTree>
    <p:extLst>
      <p:ext uri="{BB962C8B-B14F-4D97-AF65-F5344CB8AC3E}">
        <p14:creationId xmlns:p14="http://schemas.microsoft.com/office/powerpoint/2010/main" val="147693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FC2702-668E-4672-B172-D0D669FEE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Determinada sociedade comercial criou uma rubrica contábil para abrigar os valores dos estoques em trânsito. Na abertura do exercício corrente, essa rubrica possuía saldo de R$ 50.000.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respeito dessa situação hipotética, julgue o próximo item.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8. </a:t>
            </a:r>
            <a:r>
              <a:rPr lang="pt-BR" dirty="0"/>
              <a:t>(CESPE/DPF/Agente/2018) A referida conta é de natureza credora. </a:t>
            </a:r>
          </a:p>
        </p:txBody>
      </p:sp>
    </p:spTree>
    <p:extLst>
      <p:ext uri="{BB962C8B-B14F-4D97-AF65-F5344CB8AC3E}">
        <p14:creationId xmlns:p14="http://schemas.microsoft.com/office/powerpoint/2010/main" val="996098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B4ABC7-A289-4F09-AE0C-5E4B906B3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Julgue o próximo item, a respeito do mecanismo de contas utilizado na contabilidade.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9</a:t>
            </a:r>
            <a:r>
              <a:rPr lang="pt-BR" dirty="0" smtClean="0"/>
              <a:t>. </a:t>
            </a:r>
            <a:r>
              <a:rPr lang="pt-BR" dirty="0"/>
              <a:t>(CESPE/FUB/Técnico contábil/2018) Contas caixa, ações em tesouraria e depreciação têm em comum o fato de serem todas de natureza devedora.</a:t>
            </a:r>
          </a:p>
        </p:txBody>
      </p:sp>
    </p:spTree>
    <p:extLst>
      <p:ext uri="{BB962C8B-B14F-4D97-AF65-F5344CB8AC3E}">
        <p14:creationId xmlns:p14="http://schemas.microsoft.com/office/powerpoint/2010/main" val="194384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0F8763-98BB-49E4-B0C7-821E08FC0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4" y="870395"/>
            <a:ext cx="11093373" cy="4855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10</a:t>
            </a:r>
            <a:r>
              <a:rPr lang="pt-BR" dirty="0" smtClean="0"/>
              <a:t>. </a:t>
            </a:r>
            <a:r>
              <a:rPr lang="pt-BR" dirty="0"/>
              <a:t>(CESPE/SEFAZ-RS/TTRE/2018) A contrapartida da saída financeira de uma operação de aquisição de ações da própria empresa (ações em tesouraria) deve ser reconhecida em uma conta de natureza</a:t>
            </a:r>
          </a:p>
          <a:p>
            <a:pPr marL="0" indent="0">
              <a:buNone/>
            </a:pPr>
            <a:r>
              <a:rPr lang="pt-BR" dirty="0"/>
              <a:t>a) devedora, no patrimônio líquido. </a:t>
            </a:r>
          </a:p>
          <a:p>
            <a:pPr marL="0" indent="0">
              <a:buNone/>
            </a:pPr>
            <a:r>
              <a:rPr lang="pt-BR" dirty="0"/>
              <a:t>b) credora, no patrimônio líquido. </a:t>
            </a:r>
          </a:p>
          <a:p>
            <a:pPr marL="0" indent="0">
              <a:buNone/>
            </a:pPr>
            <a:r>
              <a:rPr lang="pt-BR" dirty="0"/>
              <a:t>c) credora, no passivo circulante. </a:t>
            </a:r>
          </a:p>
          <a:p>
            <a:pPr marL="0" indent="0">
              <a:buNone/>
            </a:pPr>
            <a:r>
              <a:rPr lang="pt-BR" dirty="0"/>
              <a:t>d) credora, no ativo não circulante. </a:t>
            </a:r>
          </a:p>
          <a:p>
            <a:pPr marL="0" indent="0">
              <a:buNone/>
            </a:pPr>
            <a:r>
              <a:rPr lang="pt-BR" dirty="0"/>
              <a:t>e) devedora, no ativo não circulante. </a:t>
            </a:r>
          </a:p>
        </p:txBody>
      </p:sp>
    </p:spTree>
    <p:extLst>
      <p:ext uri="{BB962C8B-B14F-4D97-AF65-F5344CB8AC3E}">
        <p14:creationId xmlns:p14="http://schemas.microsoft.com/office/powerpoint/2010/main" val="104658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CONTABILIDADE </a:t>
            </a:r>
            <a:r>
              <a:rPr lang="en-US" b="1" kern="1200" dirty="0" smtClean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GERAL</a:t>
            </a:r>
            <a:endParaRPr lang="en-US" b="1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5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0F8763-98BB-49E4-B0C7-821E08FC0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4" y="870395"/>
            <a:ext cx="11093373" cy="4855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11. </a:t>
            </a:r>
            <a:r>
              <a:rPr lang="pt-BR" dirty="0"/>
              <a:t>(CESPE/TJ-PA/Contador/2020) Assinale a opção que apresenta a conta do patrimônio líquido que, em decorrência da função que lhe foi atribuída pela legislação societária, pode apresentar tanto saldo credor quanto saldo devedor no balanço patrimonial. </a:t>
            </a:r>
          </a:p>
          <a:p>
            <a:pPr marL="0" indent="0" algn="just">
              <a:buNone/>
            </a:pPr>
            <a:r>
              <a:rPr lang="pt-BR" dirty="0"/>
              <a:t> a) ações em tesouraria </a:t>
            </a:r>
          </a:p>
          <a:p>
            <a:pPr marL="0" indent="0" algn="just">
              <a:buNone/>
            </a:pPr>
            <a:r>
              <a:rPr lang="pt-BR" dirty="0"/>
              <a:t> b) prejuízos acumulados </a:t>
            </a:r>
          </a:p>
          <a:p>
            <a:pPr marL="0" indent="0" algn="just">
              <a:buNone/>
            </a:pPr>
            <a:r>
              <a:rPr lang="pt-BR" dirty="0"/>
              <a:t> c) capital a integralizar </a:t>
            </a:r>
          </a:p>
          <a:p>
            <a:pPr marL="0" indent="0" algn="just">
              <a:buNone/>
            </a:pPr>
            <a:r>
              <a:rPr lang="pt-BR" dirty="0"/>
              <a:t> d) ajustes de avaliação patrimonial </a:t>
            </a:r>
          </a:p>
          <a:p>
            <a:pPr marL="0" indent="0" algn="just">
              <a:buNone/>
            </a:pPr>
            <a:r>
              <a:rPr lang="pt-BR" dirty="0"/>
              <a:t> e) reservas de capital</a:t>
            </a:r>
          </a:p>
        </p:txBody>
      </p:sp>
    </p:spTree>
    <p:extLst>
      <p:ext uri="{BB962C8B-B14F-4D97-AF65-F5344CB8AC3E}">
        <p14:creationId xmlns:p14="http://schemas.microsoft.com/office/powerpoint/2010/main" val="4024980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DBA557D-24DA-42C8-9D0B-B9B8283D3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419" y="1093858"/>
            <a:ext cx="10971162" cy="5031905"/>
          </a:xfrm>
        </p:spPr>
        <p:txBody>
          <a:bodyPr/>
          <a:lstStyle/>
          <a:p>
            <a:r>
              <a:rPr lang="pt-BR" dirty="0"/>
              <a:t>Gabarito: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1 C, 2 </a:t>
            </a:r>
            <a:r>
              <a:rPr lang="pt-BR" dirty="0" smtClean="0"/>
              <a:t>C, </a:t>
            </a:r>
            <a:r>
              <a:rPr lang="pt-BR" dirty="0"/>
              <a:t>3 </a:t>
            </a:r>
            <a:r>
              <a:rPr lang="pt-BR" dirty="0"/>
              <a:t>C</a:t>
            </a:r>
            <a:r>
              <a:rPr lang="pt-BR" dirty="0" smtClean="0"/>
              <a:t>, </a:t>
            </a:r>
            <a:r>
              <a:rPr lang="pt-BR" dirty="0"/>
              <a:t>4 C, 5 C, </a:t>
            </a:r>
            <a:r>
              <a:rPr lang="pt-BR" dirty="0" smtClean="0"/>
              <a:t>6 C, 7 </a:t>
            </a:r>
            <a:r>
              <a:rPr lang="pt-BR" dirty="0"/>
              <a:t>E, </a:t>
            </a:r>
            <a:r>
              <a:rPr lang="pt-BR" dirty="0" smtClean="0"/>
              <a:t>8 </a:t>
            </a:r>
            <a:r>
              <a:rPr lang="pt-BR" dirty="0"/>
              <a:t>E, </a:t>
            </a:r>
            <a:r>
              <a:rPr lang="pt-BR" dirty="0" smtClean="0"/>
              <a:t>9 </a:t>
            </a:r>
            <a:r>
              <a:rPr lang="pt-BR" dirty="0"/>
              <a:t>C, </a:t>
            </a:r>
            <a:r>
              <a:rPr lang="pt-BR" dirty="0" smtClean="0"/>
              <a:t>10 </a:t>
            </a:r>
            <a:r>
              <a:rPr lang="pt-BR" dirty="0"/>
              <a:t>A, </a:t>
            </a:r>
            <a:r>
              <a:rPr lang="pt-BR" dirty="0" smtClean="0"/>
              <a:t>11 C. </a:t>
            </a:r>
          </a:p>
          <a:p>
            <a:pPr marL="0" indent="0" algn="just">
              <a:buNone/>
            </a:pPr>
            <a:r>
              <a:rPr lang="pt-BR" dirty="0" smtClean="0"/>
              <a:t>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06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95471" y="3142508"/>
            <a:ext cx="1051560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Contas complicadas</a:t>
            </a:r>
            <a:endParaRPr lang="pt-BR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0737" y="1051134"/>
            <a:ext cx="11801742" cy="5806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1- Juros – </a:t>
            </a:r>
          </a:p>
          <a:p>
            <a:pPr marL="0" indent="0">
              <a:buNone/>
            </a:pPr>
            <a:r>
              <a:rPr lang="pt-BR" dirty="0" smtClean="0"/>
              <a:t>2- Juros a pagar –</a:t>
            </a:r>
          </a:p>
          <a:p>
            <a:pPr marL="0" indent="0">
              <a:buNone/>
            </a:pPr>
            <a:r>
              <a:rPr lang="pt-BR" dirty="0" smtClean="0"/>
              <a:t>3- Juros a receber –</a:t>
            </a:r>
          </a:p>
          <a:p>
            <a:pPr marL="0" indent="0">
              <a:buNone/>
            </a:pPr>
            <a:r>
              <a:rPr lang="pt-BR" dirty="0" smtClean="0"/>
              <a:t>4- Juros pagos – </a:t>
            </a:r>
          </a:p>
          <a:p>
            <a:pPr marL="0" indent="0">
              <a:buNone/>
            </a:pPr>
            <a:r>
              <a:rPr lang="pt-BR" dirty="0" smtClean="0"/>
              <a:t>5- Juros recebidos –</a:t>
            </a:r>
          </a:p>
          <a:p>
            <a:pPr marL="0" indent="0">
              <a:buNone/>
            </a:pPr>
            <a:r>
              <a:rPr lang="pt-BR" dirty="0" smtClean="0"/>
              <a:t>6- Juros ganhos – </a:t>
            </a:r>
          </a:p>
          <a:p>
            <a:pPr marL="0" indent="0">
              <a:buNone/>
            </a:pPr>
            <a:r>
              <a:rPr lang="pt-BR" dirty="0" smtClean="0"/>
              <a:t>7- Juros incorridos –</a:t>
            </a:r>
          </a:p>
          <a:p>
            <a:pPr marL="0" indent="0">
              <a:buNone/>
            </a:pPr>
            <a:r>
              <a:rPr lang="pt-BR" dirty="0"/>
              <a:t>8- Juros a vencer </a:t>
            </a:r>
            <a:r>
              <a:rPr lang="pt-BR" dirty="0" smtClean="0"/>
              <a:t>–</a:t>
            </a:r>
          </a:p>
          <a:p>
            <a:pPr marL="0" indent="0">
              <a:buNone/>
            </a:pPr>
            <a:r>
              <a:rPr lang="pt-BR" dirty="0"/>
              <a:t>9- Juros ativos –</a:t>
            </a:r>
          </a:p>
          <a:p>
            <a:pPr marL="0" indent="0">
              <a:buNone/>
            </a:pPr>
            <a:r>
              <a:rPr lang="pt-BR" dirty="0"/>
              <a:t>10- Juros passivos </a:t>
            </a:r>
            <a:r>
              <a:rPr lang="pt-BR" dirty="0" smtClean="0"/>
              <a:t>–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8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462" y="1179320"/>
            <a:ext cx="11832364" cy="5460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11- </a:t>
            </a:r>
            <a:r>
              <a:rPr lang="pt-BR" dirty="0"/>
              <a:t>Juros ativos a vencer –</a:t>
            </a:r>
          </a:p>
          <a:p>
            <a:pPr marL="0" indent="0">
              <a:buNone/>
            </a:pPr>
            <a:r>
              <a:rPr lang="pt-BR" dirty="0"/>
              <a:t>12- Juros passivos a vencer </a:t>
            </a:r>
            <a:r>
              <a:rPr lang="pt-BR" dirty="0" smtClean="0"/>
              <a:t>–</a:t>
            </a:r>
          </a:p>
          <a:p>
            <a:pPr marL="0" indent="0">
              <a:buNone/>
            </a:pPr>
            <a:r>
              <a:rPr lang="pt-BR" dirty="0" smtClean="0"/>
              <a:t>13- Juros passivos a transcorrer –</a:t>
            </a:r>
          </a:p>
          <a:p>
            <a:pPr marL="0" indent="0">
              <a:buNone/>
            </a:pPr>
            <a:r>
              <a:rPr lang="pt-BR" dirty="0" smtClean="0"/>
              <a:t>14- juros ativos a transcorrer – </a:t>
            </a:r>
          </a:p>
          <a:p>
            <a:pPr marL="0" indent="0">
              <a:buNone/>
            </a:pPr>
            <a:r>
              <a:rPr lang="pt-BR" dirty="0" smtClean="0"/>
              <a:t>15- Duplicatas descontadas –</a:t>
            </a:r>
          </a:p>
          <a:p>
            <a:pPr marL="0" indent="0">
              <a:buNone/>
            </a:pPr>
            <a:r>
              <a:rPr lang="pt-BR" dirty="0" smtClean="0"/>
              <a:t>16- Capital a integralizar –</a:t>
            </a:r>
          </a:p>
          <a:p>
            <a:pPr marL="0" indent="0">
              <a:buNone/>
            </a:pPr>
            <a:r>
              <a:rPr lang="pt-BR" dirty="0" smtClean="0"/>
              <a:t>17- Ações de coligadas –</a:t>
            </a:r>
          </a:p>
          <a:p>
            <a:pPr marL="0" indent="0">
              <a:buNone/>
            </a:pPr>
            <a:r>
              <a:rPr lang="pt-BR" dirty="0" smtClean="0"/>
              <a:t>18- Ações de controladas –</a:t>
            </a:r>
          </a:p>
          <a:p>
            <a:pPr marL="0" indent="0">
              <a:buNone/>
            </a:pPr>
            <a:r>
              <a:rPr lang="pt-BR" dirty="0" smtClean="0"/>
              <a:t>19- Ações em tesouraria –</a:t>
            </a:r>
          </a:p>
          <a:p>
            <a:pPr marL="0" indent="0">
              <a:buNone/>
            </a:pPr>
            <a:r>
              <a:rPr lang="pt-BR" dirty="0" smtClean="0"/>
              <a:t>20- Prêmio de seguros –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137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462" y="1179320"/>
            <a:ext cx="11832364" cy="5460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21- Prêmio de seguros a vencer –</a:t>
            </a:r>
          </a:p>
          <a:p>
            <a:pPr marL="0" indent="0">
              <a:buNone/>
            </a:pPr>
            <a:r>
              <a:rPr lang="pt-BR" dirty="0" smtClean="0"/>
              <a:t>22- Debêntures emitidas – </a:t>
            </a:r>
          </a:p>
          <a:p>
            <a:pPr marL="0" indent="0">
              <a:buNone/>
            </a:pPr>
            <a:r>
              <a:rPr lang="pt-BR" dirty="0" smtClean="0"/>
              <a:t>23- Debêntures adquiridas –</a:t>
            </a:r>
          </a:p>
          <a:p>
            <a:pPr marL="0" indent="0">
              <a:buNone/>
            </a:pPr>
            <a:r>
              <a:rPr lang="pt-BR" dirty="0" smtClean="0"/>
              <a:t>24- Depreciação –</a:t>
            </a:r>
          </a:p>
          <a:p>
            <a:pPr marL="0" indent="0">
              <a:buNone/>
            </a:pPr>
            <a:r>
              <a:rPr lang="pt-BR" dirty="0" smtClean="0"/>
              <a:t>25- Depreciação acumulada –</a:t>
            </a:r>
          </a:p>
          <a:p>
            <a:pPr marL="0" indent="0">
              <a:buNone/>
            </a:pPr>
            <a:r>
              <a:rPr lang="pt-BR" dirty="0" smtClean="0"/>
              <a:t>26- Ajuste da avaliação patrimonial CREDOR –</a:t>
            </a:r>
          </a:p>
          <a:p>
            <a:pPr marL="0" indent="0">
              <a:buNone/>
            </a:pPr>
            <a:r>
              <a:rPr lang="pt-BR" dirty="0" smtClean="0"/>
              <a:t>27- </a:t>
            </a:r>
            <a:r>
              <a:rPr lang="pt-BR" dirty="0"/>
              <a:t>Ajuste da avaliação patrimonial </a:t>
            </a:r>
            <a:r>
              <a:rPr lang="pt-BR" dirty="0" smtClean="0"/>
              <a:t>DEVEDOR –</a:t>
            </a:r>
          </a:p>
          <a:p>
            <a:pPr marL="0" indent="0">
              <a:buNone/>
            </a:pPr>
            <a:r>
              <a:rPr lang="pt-BR" dirty="0" smtClean="0"/>
              <a:t>28- Provisão para contingências –</a:t>
            </a:r>
          </a:p>
          <a:p>
            <a:pPr marL="0" indent="0">
              <a:buNone/>
            </a:pPr>
            <a:r>
              <a:rPr lang="pt-BR" dirty="0" smtClean="0"/>
              <a:t>29- Passivo contingente –</a:t>
            </a:r>
          </a:p>
          <a:p>
            <a:pPr marL="0" indent="0">
              <a:buNone/>
            </a:pPr>
            <a:r>
              <a:rPr lang="pt-BR" dirty="0" smtClean="0"/>
              <a:t>30- Estimativa para perdas –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41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462" y="1179320"/>
            <a:ext cx="11832364" cy="5460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1- Perda </a:t>
            </a:r>
            <a:r>
              <a:rPr lang="pt-BR" dirty="0"/>
              <a:t>estimada para redução ao valor </a:t>
            </a:r>
            <a:r>
              <a:rPr lang="pt-BR" dirty="0" smtClean="0"/>
              <a:t>recuperável –</a:t>
            </a:r>
          </a:p>
          <a:p>
            <a:pPr marL="0" indent="0">
              <a:buNone/>
            </a:pPr>
            <a:r>
              <a:rPr lang="pt-BR" dirty="0" smtClean="0"/>
              <a:t>32- Encargos financeiros a transcorrer </a:t>
            </a:r>
            <a:r>
              <a:rPr lang="pt-BR" dirty="0" smtClean="0"/>
              <a:t>–</a:t>
            </a:r>
          </a:p>
          <a:p>
            <a:pPr marL="0" indent="0">
              <a:buNone/>
            </a:pPr>
            <a:r>
              <a:rPr lang="pt-BR" dirty="0" smtClean="0"/>
              <a:t>33- Empréstimos </a:t>
            </a:r>
            <a:r>
              <a:rPr lang="pt-BR" dirty="0"/>
              <a:t>à</a:t>
            </a:r>
            <a:r>
              <a:rPr lang="pt-BR" dirty="0" smtClean="0"/>
              <a:t> sócios –</a:t>
            </a:r>
          </a:p>
          <a:p>
            <a:pPr marL="0" indent="0">
              <a:buNone/>
            </a:pPr>
            <a:r>
              <a:rPr lang="pt-BR" dirty="0" smtClean="0"/>
              <a:t>34- </a:t>
            </a:r>
            <a:r>
              <a:rPr lang="pt-BR" dirty="0" smtClean="0"/>
              <a:t>Gastos </a:t>
            </a:r>
            <a:r>
              <a:rPr lang="pt-BR" dirty="0"/>
              <a:t>na emissão de ações </a:t>
            </a:r>
            <a:r>
              <a:rPr lang="pt-BR" dirty="0" smtClean="0"/>
              <a:t>– </a:t>
            </a:r>
          </a:p>
          <a:p>
            <a:pPr marL="0" indent="0">
              <a:buNone/>
            </a:pPr>
            <a:r>
              <a:rPr lang="pt-BR" dirty="0" smtClean="0"/>
              <a:t>35- </a:t>
            </a:r>
            <a:r>
              <a:rPr lang="pt-BR" dirty="0"/>
              <a:t>Ajuste a valor presente de cliente </a:t>
            </a:r>
            <a:r>
              <a:rPr lang="pt-BR" dirty="0" smtClean="0"/>
              <a:t>–</a:t>
            </a:r>
          </a:p>
          <a:p>
            <a:pPr marL="0" indent="0">
              <a:buNone/>
            </a:pPr>
            <a:r>
              <a:rPr lang="pt-BR" dirty="0"/>
              <a:t>36- Adiantamento de Cliente </a:t>
            </a:r>
            <a:r>
              <a:rPr lang="pt-BR" dirty="0" smtClean="0"/>
              <a:t>–</a:t>
            </a:r>
          </a:p>
          <a:p>
            <a:pPr marL="0" indent="0">
              <a:buNone/>
            </a:pPr>
            <a:r>
              <a:rPr lang="pt-BR" dirty="0" smtClean="0"/>
              <a:t>37- Adiantamento a fornecedor –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38- Numerários em trânsito – </a:t>
            </a:r>
          </a:p>
          <a:p>
            <a:pPr marL="0" indent="0">
              <a:buNone/>
            </a:pPr>
            <a:r>
              <a:rPr lang="pt-BR" dirty="0" smtClean="0"/>
              <a:t>39- Estoques em tr</a:t>
            </a:r>
            <a:r>
              <a:rPr lang="pt-BR" dirty="0" smtClean="0"/>
              <a:t>ânsito – </a:t>
            </a:r>
          </a:p>
          <a:p>
            <a:pPr marL="0" indent="0">
              <a:buNone/>
            </a:pPr>
            <a:r>
              <a:rPr lang="pt-BR" dirty="0" smtClean="0"/>
              <a:t>40- Obras em andamento –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80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720970" y="2751748"/>
            <a:ext cx="10515600" cy="10064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BR" altLang="pt-BR" sz="66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QUESTÕES</a:t>
            </a:r>
            <a:endParaRPr lang="pt-BR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F36192-7055-4237-9670-7DAFE8E48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419" y="846035"/>
            <a:ext cx="10971162" cy="5759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A empresa CZ apresentou em seu balancete as seguintes contas:</a:t>
            </a:r>
          </a:p>
          <a:p>
            <a:pPr marL="0" indent="0" algn="just">
              <a:buNone/>
            </a:pPr>
            <a:r>
              <a:rPr lang="pt-BR" dirty="0"/>
              <a:t>•	Aluguel a vencer</a:t>
            </a:r>
          </a:p>
          <a:p>
            <a:pPr marL="0" indent="0" algn="just">
              <a:buNone/>
            </a:pPr>
            <a:r>
              <a:rPr lang="pt-BR" dirty="0"/>
              <a:t>•	Prêmios de seguros</a:t>
            </a:r>
          </a:p>
          <a:p>
            <a:pPr marL="0" indent="0" algn="just">
              <a:buNone/>
            </a:pPr>
            <a:r>
              <a:rPr lang="pt-BR" dirty="0"/>
              <a:t>•	Juros ativos a transcorrer</a:t>
            </a:r>
          </a:p>
          <a:p>
            <a:pPr marL="0" indent="0" algn="just">
              <a:buNone/>
            </a:pPr>
            <a:r>
              <a:rPr lang="pt-BR" dirty="0"/>
              <a:t>•	Receita diferida</a:t>
            </a:r>
          </a:p>
          <a:p>
            <a:pPr marL="0" indent="0" algn="just">
              <a:buNone/>
            </a:pPr>
            <a:r>
              <a:rPr lang="pt-BR" dirty="0"/>
              <a:t>•	Despesa financeira a transcorrer</a:t>
            </a:r>
          </a:p>
          <a:p>
            <a:pPr marL="0" indent="0" algn="just">
              <a:buNone/>
            </a:pPr>
            <a:r>
              <a:rPr lang="pt-BR" dirty="0"/>
              <a:t>•	Depreciação </a:t>
            </a:r>
          </a:p>
          <a:p>
            <a:pPr marL="0" indent="0" algn="just">
              <a:buNone/>
            </a:pPr>
            <a:r>
              <a:rPr lang="pt-BR" dirty="0"/>
              <a:t>•	Exaustão acumulada</a:t>
            </a:r>
          </a:p>
          <a:p>
            <a:pPr marL="0" indent="0" algn="just">
              <a:buNone/>
            </a:pPr>
            <a:r>
              <a:rPr lang="pt-BR" dirty="0"/>
              <a:t>•	Salários a apropriar </a:t>
            </a:r>
          </a:p>
          <a:p>
            <a:pPr marL="0" indent="0" algn="just">
              <a:buNone/>
            </a:pPr>
            <a:r>
              <a:rPr lang="pt-BR" dirty="0"/>
              <a:t>•	Comissões ativas</a:t>
            </a:r>
          </a:p>
          <a:p>
            <a:pPr marL="0" indent="0" algn="just">
              <a:buNone/>
            </a:pPr>
            <a:r>
              <a:rPr lang="pt-BR" dirty="0"/>
              <a:t>•	Seguros pagos antecipadamente </a:t>
            </a:r>
          </a:p>
          <a:p>
            <a:pPr marL="0" indent="0" algn="just">
              <a:buNone/>
            </a:pPr>
            <a:r>
              <a:rPr lang="pt-BR" dirty="0"/>
              <a:t>•	Capital a realizar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077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739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Apresentação do PowerPoint</vt:lpstr>
      <vt:lpstr>CONTABILIDADE GERAL</vt:lpstr>
      <vt:lpstr>Contas complicadas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</dc:creator>
  <cp:lastModifiedBy>Claudio Zorzo</cp:lastModifiedBy>
  <cp:revision>12</cp:revision>
  <dcterms:created xsi:type="dcterms:W3CDTF">2020-08-28T12:59:50Z</dcterms:created>
  <dcterms:modified xsi:type="dcterms:W3CDTF">2021-04-15T19:12:42Z</dcterms:modified>
</cp:coreProperties>
</file>